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Oswald"/>
      <p:regular r:id="rId18"/>
      <p:bold r:id="rId19"/>
    </p:embeddedFont>
    <p:embeddedFont>
      <p:font typeface="Average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64833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369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0980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8468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398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8762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8434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0852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6819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002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432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** Need to update the museum- seasonally. </a:t>
            </a:r>
          </a:p>
        </p:txBody>
      </p:sp>
    </p:spTree>
    <p:extLst>
      <p:ext uri="{BB962C8B-B14F-4D97-AF65-F5344CB8AC3E}">
        <p14:creationId xmlns:p14="http://schemas.microsoft.com/office/powerpoint/2010/main" val="165234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8896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660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4878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890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keitgreatmedia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avalonsolution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71250" y="437550"/>
            <a:ext cx="7801500" cy="131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Flagship Niagara League</a:t>
            </a:r>
          </a:p>
        </p:txBody>
      </p:sp>
      <p:pic>
        <p:nvPicPr>
          <p:cNvPr id="60" name="Shape 60" descr="fn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1325" y="2139850"/>
            <a:ext cx="3385599" cy="226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025125" y="264625"/>
            <a:ext cx="2247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>
                <a:solidFill>
                  <a:srgbClr val="000000"/>
                </a:solidFill>
              </a:rPr>
              <a:t>War Table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1775" y="679124"/>
            <a:ext cx="4720724" cy="331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46075" y="1116225"/>
            <a:ext cx="4205700" cy="3706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High detailed map of Lake Erie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Discuss why it was a military advantage to control the lake.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Show the tactics that both sides conducted during battle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Get your audience excited, this is a major part of this city’s history</a:t>
            </a:r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n" sz="1800"/>
              <a:t>Paint that picture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9375" y="0"/>
            <a:ext cx="2022000" cy="202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6757" y="2021999"/>
            <a:ext cx="3950817" cy="3121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98750" y="1147975"/>
            <a:ext cx="4201200" cy="42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Draws a crowd like IMAX theaters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Entertaining for all ages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Utilizes staff’s expertise to the fullest possibility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Can be built internally for next to nothing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Creates the air of importance around the Niagara vessel, creating a better tour experience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A win-win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35" name="Shape 135"/>
          <p:cNvSpPr txBox="1"/>
          <p:nvPr/>
        </p:nvSpPr>
        <p:spPr>
          <a:xfrm>
            <a:off x="764625" y="314600"/>
            <a:ext cx="3027300" cy="77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Benefits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890550" y="146575"/>
            <a:ext cx="3547500" cy="70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500">
                <a:solidFill>
                  <a:srgbClr val="000000"/>
                </a:solidFill>
              </a:rPr>
              <a:t>Pieces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725" y="2286000"/>
            <a:ext cx="2971274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116075" y="853375"/>
            <a:ext cx="6164100" cy="373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36550" rtl="0">
              <a:spcBef>
                <a:spcPts val="0"/>
              </a:spcBef>
              <a:buSzPct val="100000"/>
              <a:buChar char="●"/>
            </a:pPr>
            <a:r>
              <a:rPr lang="en" sz="1700"/>
              <a:t>Be creative </a:t>
            </a:r>
          </a:p>
          <a:p>
            <a:pPr lvl="0" rtl="0">
              <a:spcBef>
                <a:spcPts val="0"/>
              </a:spcBef>
              <a:buNone/>
            </a:pPr>
            <a:endParaRPr sz="1700"/>
          </a:p>
          <a:p>
            <a:pPr marL="457200" lvl="0" indent="-336550" rtl="0">
              <a:spcBef>
                <a:spcPts val="0"/>
              </a:spcBef>
              <a:buSzPct val="100000"/>
              <a:buChar char="●"/>
            </a:pPr>
            <a:r>
              <a:rPr lang="en" sz="1700"/>
              <a:t>Pieces range from $2.99-$19.99 depending on detail.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700"/>
              <a:t> </a:t>
            </a:r>
          </a:p>
          <a:p>
            <a:pPr marL="457200" lvl="0" indent="-336550" rtl="0">
              <a:spcBef>
                <a:spcPts val="0"/>
              </a:spcBef>
              <a:buSzPct val="100000"/>
              <a:buChar char="●"/>
            </a:pPr>
            <a:r>
              <a:rPr lang="en" sz="1700"/>
              <a:t>These basic miniatures cost $4.99 and $6.99 respectively.</a:t>
            </a:r>
          </a:p>
          <a:p>
            <a:pPr lvl="0" rtl="0">
              <a:spcBef>
                <a:spcPts val="0"/>
              </a:spcBef>
              <a:buNone/>
            </a:pPr>
            <a:endParaRPr sz="1700"/>
          </a:p>
          <a:p>
            <a:pPr marL="457200" lvl="0" indent="-336550" rtl="0">
              <a:spcBef>
                <a:spcPts val="0"/>
              </a:spcBef>
              <a:buSzPct val="100000"/>
              <a:buChar char="●"/>
            </a:pPr>
            <a:r>
              <a:rPr lang="en" sz="1700"/>
              <a:t>Mold it into your own experience.</a:t>
            </a:r>
          </a:p>
          <a:p>
            <a:pPr lvl="0" rtl="0">
              <a:spcBef>
                <a:spcPts val="0"/>
              </a:spcBef>
              <a:buNone/>
            </a:pPr>
            <a:endParaRPr sz="1700"/>
          </a:p>
          <a:p>
            <a:pPr marL="457200" lvl="0" indent="-336550" rtl="0">
              <a:spcBef>
                <a:spcPts val="0"/>
              </a:spcBef>
              <a:buSzPct val="100000"/>
              <a:buChar char="●"/>
            </a:pPr>
            <a:r>
              <a:rPr lang="en" sz="1700"/>
              <a:t>Kids want to see 3D toys on the table not imagine it.</a:t>
            </a:r>
          </a:p>
          <a:p>
            <a:pPr lvl="0" rtl="0">
              <a:spcBef>
                <a:spcPts val="0"/>
              </a:spcBef>
              <a:buNone/>
            </a:pPr>
            <a:endParaRPr sz="1700"/>
          </a:p>
          <a:p>
            <a:pPr marL="457200" lvl="0" indent="-336550" rtl="0">
              <a:spcBef>
                <a:spcPts val="0"/>
              </a:spcBef>
              <a:buSzPct val="100000"/>
              <a:buChar char="●"/>
            </a:pPr>
            <a:r>
              <a:rPr lang="en" sz="1700"/>
              <a:t>Adults want to see a representation of what it truly was.</a:t>
            </a:r>
          </a:p>
          <a:p>
            <a:pPr lvl="0" rtl="0">
              <a:spcBef>
                <a:spcPts val="0"/>
              </a:spcBef>
              <a:buNone/>
            </a:pPr>
            <a:endParaRPr sz="1700"/>
          </a:p>
          <a:p>
            <a:pPr marL="457200" lvl="0" indent="-336550" rtl="0">
              <a:spcBef>
                <a:spcPts val="0"/>
              </a:spcBef>
              <a:buSzPct val="100000"/>
              <a:buChar char="●"/>
            </a:pPr>
            <a:r>
              <a:rPr lang="en" sz="1700"/>
              <a:t>Most people learn through visuals and not explanations.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0075" y="35725"/>
            <a:ext cx="1636567" cy="225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1631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>
                <a:solidFill>
                  <a:srgbClr val="000000"/>
                </a:solidFill>
              </a:rPr>
              <a:t>Additional Thoughts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214025" y="994525"/>
            <a:ext cx="4022400" cy="377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36550" rtl="0">
              <a:spcBef>
                <a:spcPts val="0"/>
              </a:spcBef>
              <a:buSzPct val="100000"/>
              <a:buChar char="●"/>
            </a:pPr>
            <a:r>
              <a:rPr lang="en" sz="1700"/>
              <a:t>Relics and artifacts in the museum are great already, more could not hurt</a:t>
            </a:r>
          </a:p>
          <a:p>
            <a:pPr lvl="0" rtl="0">
              <a:spcBef>
                <a:spcPts val="0"/>
              </a:spcBef>
              <a:buNone/>
            </a:pPr>
            <a:endParaRPr sz="1700"/>
          </a:p>
          <a:p>
            <a:pPr marL="457200" lvl="0" indent="-336550" rtl="0">
              <a:spcBef>
                <a:spcPts val="0"/>
              </a:spcBef>
              <a:buSzPct val="100000"/>
              <a:buChar char="●"/>
            </a:pPr>
            <a:r>
              <a:rPr lang="en" sz="1700"/>
              <a:t>Update the sound system so people feel more into what is playing on screen</a:t>
            </a:r>
          </a:p>
          <a:p>
            <a:pPr lvl="0" rtl="0">
              <a:spcBef>
                <a:spcPts val="0"/>
              </a:spcBef>
              <a:buNone/>
            </a:pPr>
            <a:endParaRPr sz="1700"/>
          </a:p>
          <a:p>
            <a:pPr marL="457200" lvl="0" indent="-336550" rtl="0">
              <a:spcBef>
                <a:spcPts val="0"/>
              </a:spcBef>
              <a:buSzPct val="100000"/>
              <a:buChar char="●"/>
            </a:pPr>
            <a:r>
              <a:rPr lang="en" sz="1700"/>
              <a:t>Add more interactive exhibits like the knot tying one for families</a:t>
            </a:r>
          </a:p>
          <a:p>
            <a:pPr lvl="0" rtl="0">
              <a:spcBef>
                <a:spcPts val="0"/>
              </a:spcBef>
              <a:buNone/>
            </a:pPr>
            <a:endParaRPr sz="1700"/>
          </a:p>
          <a:p>
            <a:pPr marL="457200" lvl="0" indent="-336550" rtl="0">
              <a:spcBef>
                <a:spcPts val="0"/>
              </a:spcBef>
              <a:buSzPct val="100000"/>
              <a:buChar char="●"/>
            </a:pPr>
            <a:r>
              <a:rPr lang="en" sz="1700"/>
              <a:t>Update historic videos with high quality stock footage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b="8725"/>
          <a:stretch/>
        </p:blipFill>
        <p:spPr>
          <a:xfrm>
            <a:off x="4355199" y="1296625"/>
            <a:ext cx="4313449" cy="287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2882375" y="230800"/>
            <a:ext cx="3273600" cy="80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311775" y="1364275"/>
            <a:ext cx="8520600" cy="331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>
                <a:latin typeface="Times New Roman"/>
                <a:ea typeface="Times New Roman"/>
                <a:cs typeface="Times New Roman"/>
                <a:sym typeface="Times New Roman"/>
              </a:rPr>
              <a:t>Short Term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Enhance exposure on social media.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Hire a second marketing specialist.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Utilize e-mailing through Avalon Solutions</a:t>
            </a:r>
          </a:p>
          <a:p>
            <a:pPr lvl="0"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b="1">
                <a:latin typeface="Times New Roman"/>
                <a:ea typeface="Times New Roman"/>
                <a:cs typeface="Times New Roman"/>
                <a:sym typeface="Times New Roman"/>
              </a:rPr>
              <a:t>Long Term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Create a Maritime Membership Card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Create a War Table </a:t>
            </a:r>
          </a:p>
          <a:p>
            <a:pPr lvl="0"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80025" y="581675"/>
            <a:ext cx="8880600" cy="281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" sz="6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ank you </a:t>
            </a:r>
          </a:p>
          <a:p>
            <a:pPr lvl="0" algn="l">
              <a:spcBef>
                <a:spcPts val="0"/>
              </a:spcBef>
              <a:buNone/>
            </a:pPr>
            <a:r>
              <a:rPr lang="en" sz="5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will now accept questions. </a:t>
            </a:r>
          </a:p>
        </p:txBody>
      </p:sp>
      <p:pic>
        <p:nvPicPr>
          <p:cNvPr id="162" name="Shape 162" descr="Flagship Niagara League" title="Flagship Niagara Leagu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4875" y="2692574"/>
            <a:ext cx="2829925" cy="211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96500" y="157850"/>
            <a:ext cx="5721300" cy="48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500" b="1">
                <a:latin typeface="Times New Roman"/>
                <a:ea typeface="Times New Roman"/>
                <a:cs typeface="Times New Roman"/>
                <a:sym typeface="Times New Roman"/>
              </a:rPr>
              <a:t>Focus:</a:t>
            </a: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 Increase Memberships</a:t>
            </a:r>
          </a:p>
          <a:p>
            <a:pPr lvl="0">
              <a:spcBef>
                <a:spcPts val="0"/>
              </a:spcBef>
              <a:buNone/>
            </a:pP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500" b="1">
                <a:latin typeface="Times New Roman"/>
                <a:ea typeface="Times New Roman"/>
                <a:cs typeface="Times New Roman"/>
                <a:sym typeface="Times New Roman"/>
              </a:rPr>
              <a:t>Target:</a:t>
            </a: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 Families &amp; Grandparents</a:t>
            </a:r>
          </a:p>
          <a:p>
            <a:pPr lvl="0" rtl="0">
              <a:spcBef>
                <a:spcPts val="0"/>
              </a:spcBef>
              <a:buNone/>
            </a:pP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500" b="1">
                <a:latin typeface="Times New Roman"/>
                <a:ea typeface="Times New Roman"/>
                <a:cs typeface="Times New Roman"/>
                <a:sym typeface="Times New Roman"/>
              </a:rPr>
              <a:t>Primary Research</a:t>
            </a: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: Focus Groups &amp;  </a:t>
            </a:r>
          </a:p>
          <a:p>
            <a:pPr marL="2286000" lvl="0" indent="0" rtl="0">
              <a:spcBef>
                <a:spcPts val="0"/>
              </a:spcBef>
              <a:buNone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    Personal Interviews</a:t>
            </a:r>
          </a:p>
          <a:p>
            <a:pPr lvl="0">
              <a:spcBef>
                <a:spcPts val="0"/>
              </a:spcBef>
              <a:buNone/>
            </a:pP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700">
                <a:latin typeface="Times New Roman"/>
                <a:ea typeface="Times New Roman"/>
                <a:cs typeface="Times New Roman"/>
                <a:sym typeface="Times New Roman"/>
              </a:rPr>
              <a:t>Results ~</a:t>
            </a:r>
          </a:p>
          <a:p>
            <a:pPr marL="914400" lvl="0" indent="-355600" rtl="0">
              <a:lnSpc>
                <a:spcPct val="150000"/>
              </a:lnSpc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Increase Community Awareness </a:t>
            </a:r>
          </a:p>
          <a:p>
            <a:pPr marL="914400" lvl="0" indent="-355600" rtl="0">
              <a:lnSpc>
                <a:spcPct val="150000"/>
              </a:lnSpc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Add Value To Membership</a:t>
            </a:r>
            <a:r>
              <a:rPr lang="en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914400" lvl="0" indent="-355600" rtl="0">
              <a:lnSpc>
                <a:spcPct val="150000"/>
              </a:lnSpc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Additions To Museum</a:t>
            </a:r>
          </a:p>
          <a:p>
            <a:pPr lvl="0">
              <a:spcBef>
                <a:spcPts val="0"/>
              </a:spcBef>
              <a:buNone/>
            </a:pP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6" name="Shape 66" descr="Screen shot 2015-03-27 at 1_15_02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0287" y="2790812"/>
            <a:ext cx="3409950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 descr="compas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5287" y="251825"/>
            <a:ext cx="2396975" cy="239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 descr="Screen Shot 2016-04-28 at 10.55.11 AM.png"/>
          <p:cNvPicPr preferRelativeResize="0"/>
          <p:nvPr/>
        </p:nvPicPr>
        <p:blipFill rotWithShape="1">
          <a:blip r:embed="rId3">
            <a:alphaModFix/>
          </a:blip>
          <a:srcRect b="13785"/>
          <a:stretch/>
        </p:blipFill>
        <p:spPr>
          <a:xfrm>
            <a:off x="1322325" y="1071375"/>
            <a:ext cx="6407800" cy="394597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2379025" y="146575"/>
            <a:ext cx="3641700" cy="7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55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Facebook</a:t>
            </a:r>
            <a:r>
              <a:rPr lang="en" sz="550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74" name="Shape 74" descr="24aaffa670e634a7da9a087bfa83abe6_200x20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0650" y="259325"/>
            <a:ext cx="721500" cy="7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 descr="Screen Shot 2016-04-28 at 11.01.46 AM.png"/>
          <p:cNvPicPr preferRelativeResize="0"/>
          <p:nvPr/>
        </p:nvPicPr>
        <p:blipFill rotWithShape="1">
          <a:blip r:embed="rId3">
            <a:alphaModFix/>
          </a:blip>
          <a:srcRect b="26128"/>
          <a:stretch/>
        </p:blipFill>
        <p:spPr>
          <a:xfrm>
            <a:off x="63974" y="1206425"/>
            <a:ext cx="4535049" cy="393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 descr="389252_LS.png"/>
          <p:cNvPicPr preferRelativeResize="0"/>
          <p:nvPr/>
        </p:nvPicPr>
        <p:blipFill rotWithShape="1">
          <a:blip r:embed="rId4">
            <a:alphaModFix/>
          </a:blip>
          <a:srcRect l="71543" t="23697" r="6945" b="25318"/>
          <a:stretch/>
        </p:blipFill>
        <p:spPr>
          <a:xfrm>
            <a:off x="5660024" y="225450"/>
            <a:ext cx="890725" cy="7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 descr="Screen Shot 2016-04-28 at 11.06.04 AM.png"/>
          <p:cNvPicPr preferRelativeResize="0"/>
          <p:nvPr/>
        </p:nvPicPr>
        <p:blipFill rotWithShape="1">
          <a:blip r:embed="rId5">
            <a:alphaModFix/>
          </a:blip>
          <a:srcRect t="41867" r="8045"/>
          <a:stretch/>
        </p:blipFill>
        <p:spPr>
          <a:xfrm>
            <a:off x="4652900" y="1204078"/>
            <a:ext cx="4491099" cy="381327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3095025" y="169125"/>
            <a:ext cx="2565000" cy="79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500">
                <a:latin typeface="Times New Roman"/>
                <a:ea typeface="Times New Roman"/>
                <a:cs typeface="Times New Roman"/>
                <a:sym typeface="Times New Roman"/>
              </a:rPr>
              <a:t> Twitter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2675150" y="102000"/>
            <a:ext cx="47775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Short Term Strategy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428450" y="883050"/>
            <a:ext cx="8230800" cy="411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Hire a marketing specialist ~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220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 It Great Media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www.makeitgreatmedia.com</a:t>
            </a: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Services ~	</a:t>
            </a: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							      Ben Henry ~ Co Founder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  <a:buFont typeface="Times New Roman"/>
              <a:buChar char="●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Posting/managing social media sites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  <a:buFont typeface="Times New Roman"/>
              <a:buChar char="●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Create fun &amp; creative YouTube videos 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  <a:buFont typeface="Times New Roman"/>
              <a:buChar char="●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Go out into the community &amp; gather partnerships/promote organization    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b="1" i="1">
                <a:latin typeface="Times New Roman"/>
                <a:ea typeface="Times New Roman"/>
                <a:cs typeface="Times New Roman"/>
                <a:sym typeface="Times New Roman"/>
              </a:rPr>
              <a:t> Ex: Juice Jar </a:t>
            </a:r>
          </a:p>
        </p:txBody>
      </p:sp>
      <p:pic>
        <p:nvPicPr>
          <p:cNvPr id="89" name="Shape 89" descr="ben henry.jpg"/>
          <p:cNvPicPr preferRelativeResize="0"/>
          <p:nvPr/>
        </p:nvPicPr>
        <p:blipFill rotWithShape="1">
          <a:blip r:embed="rId4">
            <a:alphaModFix/>
          </a:blip>
          <a:srcRect l="12679"/>
          <a:stretch/>
        </p:blipFill>
        <p:spPr>
          <a:xfrm>
            <a:off x="5982375" y="963449"/>
            <a:ext cx="1707150" cy="195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180975" y="1860375"/>
            <a:ext cx="5061900" cy="314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Contact: </a:t>
            </a:r>
            <a:r>
              <a:rPr lang="en" sz="2500" b="1">
                <a:latin typeface="Times New Roman"/>
                <a:ea typeface="Times New Roman"/>
                <a:cs typeface="Times New Roman"/>
                <a:sym typeface="Times New Roman"/>
              </a:rPr>
              <a:t>Prashant → </a:t>
            </a: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support@avalonsolution.com</a:t>
            </a: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Services ~</a:t>
            </a:r>
          </a:p>
          <a:p>
            <a:pPr marL="457200" lvl="0" indent="-228600" rtl="0">
              <a:spcBef>
                <a:spcPts val="0"/>
              </a:spcBef>
              <a:buFont typeface="Times New Roman"/>
              <a:buChar char="●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Monthly E-blasts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(includes artwork, linkage, &amp; program to store emails)</a:t>
            </a:r>
          </a:p>
          <a:p>
            <a:pPr lvl="0" rtl="0">
              <a:spcBef>
                <a:spcPts val="0"/>
              </a:spcBef>
              <a:buNone/>
            </a:pP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rtl="0">
              <a:spcBef>
                <a:spcPts val="0"/>
              </a:spcBef>
              <a:buFont typeface="Times New Roman"/>
              <a:buChar char="●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Website Control &amp; Design</a:t>
            </a:r>
          </a:p>
          <a:p>
            <a:pPr lvl="0" indent="457200" rtl="0"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45720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5" name="Shape 95" descr="AboutUsHeader.jpg"/>
          <p:cNvPicPr preferRelativeResize="0"/>
          <p:nvPr/>
        </p:nvPicPr>
        <p:blipFill rotWithShape="1">
          <a:blip r:embed="rId4">
            <a:alphaModFix/>
          </a:blip>
          <a:srcRect t="7139" b="23343"/>
          <a:stretch/>
        </p:blipFill>
        <p:spPr>
          <a:xfrm>
            <a:off x="180975" y="48074"/>
            <a:ext cx="8963025" cy="15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 descr="emails-from-computer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2875" y="1860374"/>
            <a:ext cx="3103600" cy="245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 descr="image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50" y="360800"/>
            <a:ext cx="1995675" cy="199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 descr="4-11-16-science-poster-small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2925" y="283024"/>
            <a:ext cx="3538124" cy="4577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 descr="1-Giant-rubber-duck.jpg"/>
          <p:cNvPicPr preferRelativeResize="0"/>
          <p:nvPr/>
        </p:nvPicPr>
        <p:blipFill rotWithShape="1">
          <a:blip r:embed="rId5">
            <a:alphaModFix/>
          </a:blip>
          <a:srcRect l="10697" r="19156"/>
          <a:stretch/>
        </p:blipFill>
        <p:spPr>
          <a:xfrm>
            <a:off x="2330500" y="1521732"/>
            <a:ext cx="2830612" cy="2890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45100" y="607100"/>
            <a:ext cx="8963400" cy="424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 i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800" b="1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Maritime Membership Card</a:t>
            </a:r>
          </a:p>
          <a:p>
            <a:pPr lvl="0" algn="ctr" rtl="0">
              <a:spcBef>
                <a:spcPts val="0"/>
              </a:spcBef>
              <a:buNone/>
            </a:pPr>
            <a:endParaRPr sz="20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Build long term partnerships through membership card. 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 sz="2200" b="1">
                <a:latin typeface="Times New Roman"/>
                <a:ea typeface="Times New Roman"/>
                <a:cs typeface="Times New Roman"/>
                <a:sym typeface="Times New Roman"/>
              </a:rPr>
              <a:t>Members receive ½ off access to these destinations. </a:t>
            </a:r>
          </a:p>
          <a:p>
            <a:pPr marL="0" lvl="0" indent="0" algn="ctr" rtl="0"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 rtl="0"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spcBef>
                <a:spcPts val="0"/>
              </a:spcBef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Builds organization awareness &amp; develops deeper roots with the Erie community.  Gives another incentive to visit and purchase membership</a:t>
            </a:r>
          </a:p>
          <a:p>
            <a:pPr lvl="0" algn="ctr" rtl="0">
              <a:spcBef>
                <a:spcPts val="0"/>
              </a:spcBef>
              <a:buNone/>
            </a:pPr>
            <a:endParaRPr sz="22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sz="22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spcBef>
                <a:spcPts val="0"/>
              </a:spcBef>
              <a:buNone/>
            </a:pPr>
            <a:endParaRPr sz="12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spcBef>
                <a:spcPts val="0"/>
              </a:spcBef>
              <a:buNone/>
            </a:pPr>
            <a:endParaRPr sz="120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2472875" y="0"/>
            <a:ext cx="4280700" cy="55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Long Term Strategy</a:t>
            </a:r>
            <a:r>
              <a:rPr lang="en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</p:txBody>
      </p:sp>
      <p:pic>
        <p:nvPicPr>
          <p:cNvPr id="110" name="Shape 110" descr="Erie zoo log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4050" y="2667499"/>
            <a:ext cx="1555402" cy="8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 descr="eries children museum logo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0325" y="2543799"/>
            <a:ext cx="2638275" cy="1134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 descr="waldameer.jpg"/>
          <p:cNvPicPr preferRelativeResize="0"/>
          <p:nvPr/>
        </p:nvPicPr>
        <p:blipFill rotWithShape="1">
          <a:blip r:embed="rId5">
            <a:alphaModFix/>
          </a:blip>
          <a:srcRect l="1573" t="8283" r="3648" b="15017"/>
          <a:stretch/>
        </p:blipFill>
        <p:spPr>
          <a:xfrm>
            <a:off x="1977312" y="2700372"/>
            <a:ext cx="2295874" cy="8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 descr="fnl log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600" y="2434250"/>
            <a:ext cx="1807635" cy="135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472200" y="851275"/>
            <a:ext cx="8346600" cy="375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Add a </a:t>
            </a:r>
            <a:r>
              <a:rPr lang="en" sz="2200" b="1">
                <a:latin typeface="Times New Roman"/>
                <a:ea typeface="Times New Roman"/>
                <a:cs typeface="Times New Roman"/>
                <a:sym typeface="Times New Roman"/>
              </a:rPr>
              <a:t>War Table</a:t>
            </a: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.  </a:t>
            </a:r>
          </a:p>
          <a:p>
            <a:pPr lvl="0" algn="ctr" rtl="0">
              <a:spcBef>
                <a:spcPts val="0"/>
              </a:spcBef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Show logistics of battle (who was involved).  Show strategic positions and highlight Oliver Perry’s jump from the Lawrence to the Niagara in the midst of battle.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 rtl="0"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2772325" y="146600"/>
            <a:ext cx="42984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 Term Strategy </a:t>
            </a:r>
          </a:p>
        </p:txBody>
      </p:sp>
      <p:pic>
        <p:nvPicPr>
          <p:cNvPr id="120" name="Shape 120" descr="Image result for battle of lake eri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7799" y="2805700"/>
            <a:ext cx="7008424" cy="222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On-screen Show (16:9)</PresentationFormat>
  <Paragraphs>115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Oswald</vt:lpstr>
      <vt:lpstr>Times New Roman</vt:lpstr>
      <vt:lpstr>Average</vt:lpstr>
      <vt:lpstr>slate</vt:lpstr>
      <vt:lpstr>Flagship Niagara League</vt:lpstr>
      <vt:lpstr>PowerPoint Presentation</vt:lpstr>
      <vt:lpstr>PowerPoint Presentation</vt:lpstr>
      <vt:lpstr>PowerPoint Presentation</vt:lpstr>
      <vt:lpstr>Short Term Strategy</vt:lpstr>
      <vt:lpstr>PowerPoint Presentation</vt:lpstr>
      <vt:lpstr>PowerPoint Presentation</vt:lpstr>
      <vt:lpstr>  Long Term Strategy  </vt:lpstr>
      <vt:lpstr>Long Term Strategy </vt:lpstr>
      <vt:lpstr>War Table</vt:lpstr>
      <vt:lpstr>PowerPoint Presentation</vt:lpstr>
      <vt:lpstr>Pieces</vt:lpstr>
      <vt:lpstr>Additional Thoughts</vt:lpstr>
      <vt:lpstr>Summary</vt:lpstr>
      <vt:lpstr>Thank you  We will now accept questions.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Flagship Niagara League</dc:title>
  <dc:creator>Grant</dc:creator>
  <cp:lastModifiedBy>Grant</cp:lastModifiedBy>
  <cp:revision>1</cp:revision>
  <dcterms:modified xsi:type="dcterms:W3CDTF">2017-04-28T23:59:13Z</dcterms:modified>
</cp:coreProperties>
</file>