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Roboto" panose="020B060402020202020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Roboto Slab"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3029721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2537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In conclusion If Erie Time News wants to attract millennial readers, we recommend that they recreate their social media design. Our data shows that Facebook has become an app for the past, what's hot with millennials is instagram and twitter. In order to get in touch with millennials the company needs to be present and prominent on both of these platforms. Pictures, daily uploads and showcase stories that can easily read and shared to friends and family is the main attention grabber that will be used when presenting these news media methods to the millennial demographic. </a:t>
            </a:r>
          </a:p>
        </p:txBody>
      </p:sp>
    </p:spTree>
    <p:extLst>
      <p:ext uri="{BB962C8B-B14F-4D97-AF65-F5344CB8AC3E}">
        <p14:creationId xmlns:p14="http://schemas.microsoft.com/office/powerpoint/2010/main" val="169443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a:t>The main question Amanda Ferrell asked us about was if </a:t>
            </a:r>
          </a:p>
        </p:txBody>
      </p:sp>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1331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Defined as the demographic between the 1980’s and 2000’s. Millennials are known for their social activity through the internet and social media websites. Known to consume news through multiple platforms, but social media sites are the main sources millennials pay attention to.</a:t>
            </a:r>
          </a:p>
        </p:txBody>
      </p:sp>
    </p:spTree>
    <p:extLst>
      <p:ext uri="{BB962C8B-B14F-4D97-AF65-F5344CB8AC3E}">
        <p14:creationId xmlns:p14="http://schemas.microsoft.com/office/powerpoint/2010/main" val="277200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The focus group we conducted consisted of six college millennials, all studying different majors. Throughout the duration of the experiment we found out that college students like to do activities with their friends. The information that we found led us to believe that millennials like to be connected with each other through media at all times and because of this, they are able to obtain and share news faster than any other demographic. </a:t>
            </a:r>
          </a:p>
        </p:txBody>
      </p:sp>
    </p:spTree>
    <p:extLst>
      <p:ext uri="{BB962C8B-B14F-4D97-AF65-F5344CB8AC3E}">
        <p14:creationId xmlns:p14="http://schemas.microsoft.com/office/powerpoint/2010/main" val="3563902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The survey consisted of 228 participants. The results measured erie readership preference of digital vs print, weather friends and family being on social media affects social activity, and if print readership increases with an active online presence. </a:t>
            </a:r>
          </a:p>
        </p:txBody>
      </p:sp>
    </p:spTree>
    <p:extLst>
      <p:ext uri="{BB962C8B-B14F-4D97-AF65-F5344CB8AC3E}">
        <p14:creationId xmlns:p14="http://schemas.microsoft.com/office/powerpoint/2010/main" val="162409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90000"/>
              </a:lnSpc>
              <a:spcBef>
                <a:spcPts val="1200"/>
              </a:spcBef>
              <a:spcAft>
                <a:spcPts val="200"/>
              </a:spcAft>
              <a:buClr>
                <a:schemeClr val="dk1"/>
              </a:buClr>
              <a:buSzPct val="91666"/>
              <a:buFont typeface="Arial"/>
              <a:buNone/>
            </a:pPr>
            <a:r>
              <a:rPr lang="en-US" sz="1200">
                <a:solidFill>
                  <a:schemeClr val="dk1"/>
                </a:solidFill>
              </a:rPr>
              <a:t>H1:  (a) Publishing on social media platforms increases readership (b) Publishing on Facebook increases readership more than publishing on any other social platform </a:t>
            </a:r>
            <a:r>
              <a:rPr lang="en-US" sz="1200" b="1">
                <a:solidFill>
                  <a:srgbClr val="FF0000"/>
                </a:solidFill>
              </a:rPr>
              <a:t>(DIGITAL PLATFORM)</a:t>
            </a:r>
          </a:p>
          <a:p>
            <a:pPr lvl="0" rtl="0">
              <a:lnSpc>
                <a:spcPct val="90000"/>
              </a:lnSpc>
              <a:spcBef>
                <a:spcPts val="1200"/>
              </a:spcBef>
              <a:spcAft>
                <a:spcPts val="200"/>
              </a:spcAft>
              <a:buNone/>
            </a:pPr>
            <a:r>
              <a:rPr lang="en-US" sz="1200">
                <a:solidFill>
                  <a:schemeClr val="dk1"/>
                </a:solidFill>
              </a:rPr>
              <a:t>H2: (a) Readership increases if they have the knowledge of their friends and peers read them (b) Readership increases if the news engages them (c) Readership increases when the content is created by those they perceive to be their peers </a:t>
            </a:r>
            <a:r>
              <a:rPr lang="en-US" sz="1200" b="1">
                <a:solidFill>
                  <a:srgbClr val="FF0000"/>
                </a:solidFill>
              </a:rPr>
              <a:t> (PEER EFFECT)</a:t>
            </a:r>
          </a:p>
          <a:p>
            <a:pPr lvl="0" rtl="0">
              <a:lnSpc>
                <a:spcPct val="90000"/>
              </a:lnSpc>
              <a:spcBef>
                <a:spcPts val="1200"/>
              </a:spcBef>
              <a:spcAft>
                <a:spcPts val="200"/>
              </a:spcAft>
              <a:buNone/>
            </a:pPr>
            <a:r>
              <a:rPr lang="en-US" sz="1200">
                <a:solidFill>
                  <a:schemeClr val="dk1"/>
                </a:solidFill>
              </a:rPr>
              <a:t>H3: Readership increases if sense of community is communicated through content </a:t>
            </a:r>
            <a:r>
              <a:rPr lang="en-US" sz="1200" b="1">
                <a:solidFill>
                  <a:srgbClr val="FF0000"/>
                </a:solidFill>
              </a:rPr>
              <a:t>(SENSE OF COMMUNITY)</a:t>
            </a:r>
          </a:p>
          <a:p>
            <a:pPr lvl="0" rtl="0">
              <a:lnSpc>
                <a:spcPct val="90000"/>
              </a:lnSpc>
              <a:spcBef>
                <a:spcPts val="1200"/>
              </a:spcBef>
              <a:spcAft>
                <a:spcPts val="200"/>
              </a:spcAft>
              <a:buClr>
                <a:schemeClr val="dk1"/>
              </a:buClr>
              <a:buSzPct val="91666"/>
              <a:buFont typeface="Arial"/>
              <a:buNone/>
            </a:pPr>
            <a:r>
              <a:rPr lang="en-US" sz="1200">
                <a:solidFill>
                  <a:schemeClr val="dk1"/>
                </a:solidFill>
              </a:rPr>
              <a:t>H4: Print readership increases with an active online readership </a:t>
            </a:r>
          </a:p>
          <a:p>
            <a:pPr lvl="0">
              <a:spcBef>
                <a:spcPts val="0"/>
              </a:spcBef>
              <a:buNone/>
            </a:pPr>
            <a:endParaRPr sz="1200"/>
          </a:p>
        </p:txBody>
      </p:sp>
    </p:spTree>
    <p:extLst>
      <p:ext uri="{BB962C8B-B14F-4D97-AF65-F5344CB8AC3E}">
        <p14:creationId xmlns:p14="http://schemas.microsoft.com/office/powerpoint/2010/main" val="250178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Sense of community affects digital readership in a significant way. People enjoy being included and a part of something. When they see friends or family posting things online, they are more likely to read them and post the stories or activites for themselves.</a:t>
            </a:r>
          </a:p>
        </p:txBody>
      </p:sp>
    </p:spTree>
    <p:extLst>
      <p:ext uri="{BB962C8B-B14F-4D97-AF65-F5344CB8AC3E}">
        <p14:creationId xmlns:p14="http://schemas.microsoft.com/office/powerpoint/2010/main" val="3778727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If the information is available on more than one digital platform, own website, twitter, facebook, more likely for people to see it. With it being seen more, this will expose it to more people, creating more digital readership along with it.</a:t>
            </a:r>
          </a:p>
        </p:txBody>
      </p:sp>
    </p:spTree>
    <p:extLst>
      <p:ext uri="{BB962C8B-B14F-4D97-AF65-F5344CB8AC3E}">
        <p14:creationId xmlns:p14="http://schemas.microsoft.com/office/powerpoint/2010/main" val="3833393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digital readership also affects print readership. the more people are exposed to digital platforms, the more likely they are to read digital stories. when reading digital stories, it makes them more likely to be intruiged by what they are reading and seeing to go and pick up a print newspaper.</a:t>
            </a:r>
          </a:p>
        </p:txBody>
      </p:sp>
    </p:spTree>
    <p:extLst>
      <p:ext uri="{BB962C8B-B14F-4D97-AF65-F5344CB8AC3E}">
        <p14:creationId xmlns:p14="http://schemas.microsoft.com/office/powerpoint/2010/main" val="249174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033066" y="896807"/>
            <a:ext cx="1442130" cy="1499895"/>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8716785" y="4457270"/>
            <a:ext cx="1442130" cy="1499895"/>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5812801" y="3756618"/>
            <a:ext cx="5664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2240402" y="1585233"/>
            <a:ext cx="7711199" cy="1943100"/>
          </a:xfrm>
          <a:prstGeom prst="rect">
            <a:avLst/>
          </a:prstGeom>
        </p:spPr>
        <p:txBody>
          <a:bodyPr lIns="121900" tIns="121900" rIns="121900" bIns="121900" anchor="b" anchorCtr="0"/>
          <a:lstStyle>
            <a:lvl1pPr lvl="0" algn="ctr">
              <a:spcBef>
                <a:spcPts val="0"/>
              </a:spcBef>
              <a:buSzPct val="100000"/>
              <a:defRPr sz="5300"/>
            </a:lvl1pPr>
            <a:lvl2pPr lvl="1" algn="ctr">
              <a:spcBef>
                <a:spcPts val="0"/>
              </a:spcBef>
              <a:buSzPct val="100000"/>
              <a:defRPr sz="5300"/>
            </a:lvl2pPr>
            <a:lvl3pPr lvl="2" algn="ctr">
              <a:spcBef>
                <a:spcPts val="0"/>
              </a:spcBef>
              <a:buSzPct val="100000"/>
              <a:defRPr sz="5300"/>
            </a:lvl3pPr>
            <a:lvl4pPr lvl="3" algn="ctr">
              <a:spcBef>
                <a:spcPts val="0"/>
              </a:spcBef>
              <a:buSzPct val="100000"/>
              <a:defRPr sz="5300"/>
            </a:lvl4pPr>
            <a:lvl5pPr lvl="4" algn="ctr">
              <a:spcBef>
                <a:spcPts val="0"/>
              </a:spcBef>
              <a:buSzPct val="100000"/>
              <a:defRPr sz="5300"/>
            </a:lvl5pPr>
            <a:lvl6pPr lvl="5" algn="ctr">
              <a:spcBef>
                <a:spcPts val="0"/>
              </a:spcBef>
              <a:buSzPct val="100000"/>
              <a:defRPr sz="5300"/>
            </a:lvl6pPr>
            <a:lvl7pPr lvl="6" algn="ctr">
              <a:spcBef>
                <a:spcPts val="0"/>
              </a:spcBef>
              <a:buSzPct val="100000"/>
              <a:defRPr sz="5300"/>
            </a:lvl7pPr>
            <a:lvl8pPr lvl="7" algn="ctr">
              <a:spcBef>
                <a:spcPts val="0"/>
              </a:spcBef>
              <a:buSzPct val="100000"/>
              <a:defRPr sz="5300"/>
            </a:lvl8pPr>
            <a:lvl9pPr lvl="8" algn="ctr">
              <a:spcBef>
                <a:spcPts val="0"/>
              </a:spcBef>
              <a:buSzPct val="100000"/>
              <a:defRPr sz="5300"/>
            </a:lvl9pPr>
          </a:lstStyle>
          <a:p>
            <a:endParaRPr/>
          </a:p>
        </p:txBody>
      </p:sp>
      <p:sp>
        <p:nvSpPr>
          <p:cNvPr id="14" name="Shape 14"/>
          <p:cNvSpPr txBox="1">
            <a:spLocks noGrp="1"/>
          </p:cNvSpPr>
          <p:nvPr>
            <p:ph type="subTitle" idx="1"/>
          </p:nvPr>
        </p:nvSpPr>
        <p:spPr>
          <a:xfrm>
            <a:off x="2240402" y="4065933"/>
            <a:ext cx="7711199" cy="1212000"/>
          </a:xfrm>
          <a:prstGeom prst="rect">
            <a:avLst/>
          </a:prstGeom>
        </p:spPr>
        <p:txBody>
          <a:bodyPr lIns="121900" tIns="121900" rIns="121900" bIns="121900" anchor="t" anchorCtr="0"/>
          <a:lstStyle>
            <a:lvl1pPr lvl="0" algn="ctr">
              <a:lnSpc>
                <a:spcPct val="100000"/>
              </a:lnSpc>
              <a:spcBef>
                <a:spcPts val="0"/>
              </a:spcBef>
              <a:spcAft>
                <a:spcPts val="0"/>
              </a:spcAft>
              <a:buClr>
                <a:schemeClr val="accent5"/>
              </a:buClr>
              <a:buSzPct val="100000"/>
              <a:buFont typeface="Roboto Slab"/>
              <a:buNone/>
              <a:defRPr sz="32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32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32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32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32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32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32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32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32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11296610" y="6217622"/>
            <a:ext cx="731700" cy="524699"/>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200" y="6769100"/>
            <a:ext cx="12191699" cy="88800"/>
          </a:xfrm>
          <a:prstGeom prst="rect">
            <a:avLst/>
          </a:prstGeom>
          <a:solidFill>
            <a:schemeClr val="accent4"/>
          </a:solidFill>
          <a:ln>
            <a:noFill/>
          </a:ln>
        </p:spPr>
        <p:txBody>
          <a:bodyPr lIns="121900" tIns="121900" rIns="121900" bIns="121900" anchor="ctr" anchorCtr="0">
            <a:noAutofit/>
          </a:bodyPr>
          <a:lstStyle/>
          <a:p>
            <a:pPr lvl="0">
              <a:spcBef>
                <a:spcPts val="0"/>
              </a:spcBef>
              <a:buNone/>
            </a:pPr>
            <a:endParaRPr/>
          </a:p>
        </p:txBody>
      </p:sp>
      <p:sp>
        <p:nvSpPr>
          <p:cNvPr id="54" name="Shape 54"/>
          <p:cNvSpPr txBox="1">
            <a:spLocks noGrp="1"/>
          </p:cNvSpPr>
          <p:nvPr>
            <p:ph type="title"/>
          </p:nvPr>
        </p:nvSpPr>
        <p:spPr>
          <a:xfrm>
            <a:off x="517200" y="1536600"/>
            <a:ext cx="11157599" cy="2051100"/>
          </a:xfrm>
          <a:prstGeom prst="rect">
            <a:avLst/>
          </a:prstGeom>
        </p:spPr>
        <p:txBody>
          <a:bodyPr lIns="121900" tIns="121900" rIns="121900" bIns="121900" anchor="ctr" anchorCtr="0"/>
          <a:lstStyle>
            <a:lvl1pPr lvl="0" algn="ctr">
              <a:spcBef>
                <a:spcPts val="0"/>
              </a:spcBef>
              <a:buClr>
                <a:schemeClr val="accent5"/>
              </a:buClr>
              <a:buSzPct val="100000"/>
              <a:defRPr sz="17300">
                <a:solidFill>
                  <a:schemeClr val="accent5"/>
                </a:solidFill>
              </a:defRPr>
            </a:lvl1pPr>
            <a:lvl2pPr lvl="1" algn="ctr">
              <a:spcBef>
                <a:spcPts val="0"/>
              </a:spcBef>
              <a:buClr>
                <a:schemeClr val="accent5"/>
              </a:buClr>
              <a:buSzPct val="100000"/>
              <a:defRPr sz="17300">
                <a:solidFill>
                  <a:schemeClr val="accent5"/>
                </a:solidFill>
              </a:defRPr>
            </a:lvl2pPr>
            <a:lvl3pPr lvl="2" algn="ctr">
              <a:spcBef>
                <a:spcPts val="0"/>
              </a:spcBef>
              <a:buClr>
                <a:schemeClr val="accent5"/>
              </a:buClr>
              <a:buSzPct val="100000"/>
              <a:defRPr sz="17300">
                <a:solidFill>
                  <a:schemeClr val="accent5"/>
                </a:solidFill>
              </a:defRPr>
            </a:lvl3pPr>
            <a:lvl4pPr lvl="3" algn="ctr">
              <a:spcBef>
                <a:spcPts val="0"/>
              </a:spcBef>
              <a:buClr>
                <a:schemeClr val="accent5"/>
              </a:buClr>
              <a:buSzPct val="100000"/>
              <a:defRPr sz="17300">
                <a:solidFill>
                  <a:schemeClr val="accent5"/>
                </a:solidFill>
              </a:defRPr>
            </a:lvl4pPr>
            <a:lvl5pPr lvl="4" algn="ctr">
              <a:spcBef>
                <a:spcPts val="0"/>
              </a:spcBef>
              <a:buClr>
                <a:schemeClr val="accent5"/>
              </a:buClr>
              <a:buSzPct val="100000"/>
              <a:defRPr sz="17300">
                <a:solidFill>
                  <a:schemeClr val="accent5"/>
                </a:solidFill>
              </a:defRPr>
            </a:lvl5pPr>
            <a:lvl6pPr lvl="5" algn="ctr">
              <a:spcBef>
                <a:spcPts val="0"/>
              </a:spcBef>
              <a:buClr>
                <a:schemeClr val="accent5"/>
              </a:buClr>
              <a:buSzPct val="100000"/>
              <a:defRPr sz="17300">
                <a:solidFill>
                  <a:schemeClr val="accent5"/>
                </a:solidFill>
              </a:defRPr>
            </a:lvl6pPr>
            <a:lvl7pPr lvl="6" algn="ctr">
              <a:spcBef>
                <a:spcPts val="0"/>
              </a:spcBef>
              <a:buClr>
                <a:schemeClr val="accent5"/>
              </a:buClr>
              <a:buSzPct val="100000"/>
              <a:defRPr sz="17300">
                <a:solidFill>
                  <a:schemeClr val="accent5"/>
                </a:solidFill>
              </a:defRPr>
            </a:lvl7pPr>
            <a:lvl8pPr lvl="7" algn="ctr">
              <a:spcBef>
                <a:spcPts val="0"/>
              </a:spcBef>
              <a:buClr>
                <a:schemeClr val="accent5"/>
              </a:buClr>
              <a:buSzPct val="100000"/>
              <a:defRPr sz="17300">
                <a:solidFill>
                  <a:schemeClr val="accent5"/>
                </a:solidFill>
              </a:defRPr>
            </a:lvl8pPr>
            <a:lvl9pPr lvl="8" algn="ctr">
              <a:spcBef>
                <a:spcPts val="0"/>
              </a:spcBef>
              <a:buClr>
                <a:schemeClr val="accent5"/>
              </a:buClr>
              <a:buSzPct val="100000"/>
              <a:defRPr sz="17300">
                <a:solidFill>
                  <a:schemeClr val="accent5"/>
                </a:solidFill>
              </a:defRPr>
            </a:lvl9pPr>
          </a:lstStyle>
          <a:p>
            <a:endParaRPr/>
          </a:p>
        </p:txBody>
      </p:sp>
      <p:sp>
        <p:nvSpPr>
          <p:cNvPr id="55" name="Shape 55"/>
          <p:cNvSpPr txBox="1">
            <a:spLocks noGrp="1"/>
          </p:cNvSpPr>
          <p:nvPr>
            <p:ph type="body" idx="1"/>
          </p:nvPr>
        </p:nvSpPr>
        <p:spPr>
          <a:xfrm>
            <a:off x="517200" y="3892600"/>
            <a:ext cx="11157599" cy="1428900"/>
          </a:xfrm>
          <a:prstGeom prst="rect">
            <a:avLst/>
          </a:prstGeom>
        </p:spPr>
        <p:txBody>
          <a:bodyPr lIns="121900" tIns="121900" rIns="121900" bIns="121900"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11296610" y="6217622"/>
            <a:ext cx="731700" cy="524699"/>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11296610" y="6217622"/>
            <a:ext cx="731700" cy="524699"/>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838200" y="365125"/>
            <a:ext cx="10515599" cy="1325700"/>
          </a:xfrm>
          <a:prstGeom prst="rect">
            <a:avLst/>
          </a:prstGeom>
          <a:noFill/>
          <a:ln>
            <a:noFill/>
          </a:ln>
        </p:spPr>
        <p:txBody>
          <a:bodyPr lIns="121900" tIns="121900" rIns="121900" bIns="121900" anchor="ctr" anchorCtr="0"/>
          <a:lstStyle>
            <a:lvl1pPr lvl="0"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1" name="Shape 61"/>
          <p:cNvSpPr txBox="1">
            <a:spLocks noGrp="1"/>
          </p:cNvSpPr>
          <p:nvPr>
            <p:ph type="body" idx="1"/>
          </p:nvPr>
        </p:nvSpPr>
        <p:spPr>
          <a:xfrm>
            <a:off x="838200" y="1825625"/>
            <a:ext cx="10515599" cy="4351199"/>
          </a:xfrm>
          <a:prstGeom prst="rect">
            <a:avLst/>
          </a:prstGeom>
          <a:noFill/>
          <a:ln>
            <a:noFill/>
          </a:ln>
        </p:spPr>
        <p:txBody>
          <a:bodyPr lIns="121900" tIns="121900" rIns="121900" bIns="121900" anchor="t" anchorCtr="0"/>
          <a:lstStyle>
            <a:lvl1pPr marL="228600" lvl="0" indent="-508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lvl="1"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lvl="2" indent="-1016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lvl="3"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lvl="4"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lvl="5"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lvl="6"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lvl="7"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lvl="8"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199" cy="365099"/>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099"/>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1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7" y="365125"/>
            <a:ext cx="10515599" cy="1325700"/>
          </a:xfrm>
          <a:prstGeom prst="rect">
            <a:avLst/>
          </a:prstGeom>
          <a:noFill/>
          <a:ln>
            <a:noFill/>
          </a:ln>
        </p:spPr>
        <p:txBody>
          <a:bodyPr lIns="121900" tIns="121900" rIns="121900" bIns="121900" anchor="ctr" anchorCtr="0"/>
          <a:lstStyle>
            <a:lvl1pPr lvl="0"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txBox="1">
            <a:spLocks noGrp="1"/>
          </p:cNvSpPr>
          <p:nvPr>
            <p:ph type="body" idx="1"/>
          </p:nvPr>
        </p:nvSpPr>
        <p:spPr>
          <a:xfrm>
            <a:off x="839787" y="1681163"/>
            <a:ext cx="5157900" cy="823799"/>
          </a:xfrm>
          <a:prstGeom prst="rect">
            <a:avLst/>
          </a:prstGeom>
          <a:noFill/>
          <a:ln>
            <a:noFill/>
          </a:ln>
        </p:spPr>
        <p:txBody>
          <a:bodyPr lIns="121900" tIns="121900" rIns="121900" bIns="121900"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68" name="Shape 68"/>
          <p:cNvSpPr txBox="1">
            <a:spLocks noGrp="1"/>
          </p:cNvSpPr>
          <p:nvPr>
            <p:ph type="body" idx="2"/>
          </p:nvPr>
        </p:nvSpPr>
        <p:spPr>
          <a:xfrm>
            <a:off x="839787" y="2505075"/>
            <a:ext cx="5157900" cy="3684599"/>
          </a:xfrm>
          <a:prstGeom prst="rect">
            <a:avLst/>
          </a:prstGeom>
          <a:noFill/>
          <a:ln>
            <a:noFill/>
          </a:ln>
        </p:spPr>
        <p:txBody>
          <a:bodyPr lIns="121900" tIns="121900" rIns="121900" bIns="121900" anchor="t" anchorCtr="0"/>
          <a:lstStyle>
            <a:lvl1pPr marL="228600" lvl="0" indent="-508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lvl="1"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lvl="2" indent="-1016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lvl="3"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lvl="4"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lvl="5"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lvl="6"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lvl="7"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lvl="8"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3"/>
          </p:nvPr>
        </p:nvSpPr>
        <p:spPr>
          <a:xfrm>
            <a:off x="6172200" y="1681163"/>
            <a:ext cx="5183099" cy="823799"/>
          </a:xfrm>
          <a:prstGeom prst="rect">
            <a:avLst/>
          </a:prstGeom>
          <a:noFill/>
          <a:ln>
            <a:noFill/>
          </a:ln>
        </p:spPr>
        <p:txBody>
          <a:bodyPr lIns="121900" tIns="121900" rIns="121900" bIns="121900"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70" name="Shape 70"/>
          <p:cNvSpPr txBox="1">
            <a:spLocks noGrp="1"/>
          </p:cNvSpPr>
          <p:nvPr>
            <p:ph type="body" idx="4"/>
          </p:nvPr>
        </p:nvSpPr>
        <p:spPr>
          <a:xfrm>
            <a:off x="6172200" y="2505075"/>
            <a:ext cx="5183099" cy="3684599"/>
          </a:xfrm>
          <a:prstGeom prst="rect">
            <a:avLst/>
          </a:prstGeom>
          <a:noFill/>
          <a:ln>
            <a:noFill/>
          </a:ln>
        </p:spPr>
        <p:txBody>
          <a:bodyPr lIns="121900" tIns="121900" rIns="121900" bIns="121900" anchor="t" anchorCtr="0"/>
          <a:lstStyle>
            <a:lvl1pPr marL="228600" lvl="0" indent="-508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lvl="1"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lvl="2" indent="-1016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lvl="3"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lvl="4"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lvl="5"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lvl="6"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lvl="7"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lvl="8"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199" cy="365099"/>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099"/>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1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838200" y="365125"/>
            <a:ext cx="10515599" cy="1325700"/>
          </a:xfrm>
          <a:prstGeom prst="rect">
            <a:avLst/>
          </a:prstGeom>
          <a:noFill/>
          <a:ln>
            <a:noFill/>
          </a:ln>
        </p:spPr>
        <p:txBody>
          <a:bodyPr lIns="121900" tIns="121900" rIns="121900" bIns="121900" anchor="ctr" anchorCtr="0"/>
          <a:lstStyle>
            <a:lvl1pPr lvl="0"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body" idx="1"/>
          </p:nvPr>
        </p:nvSpPr>
        <p:spPr>
          <a:xfrm>
            <a:off x="838200" y="1825625"/>
            <a:ext cx="5181600" cy="4351199"/>
          </a:xfrm>
          <a:prstGeom prst="rect">
            <a:avLst/>
          </a:prstGeom>
          <a:noFill/>
          <a:ln>
            <a:noFill/>
          </a:ln>
        </p:spPr>
        <p:txBody>
          <a:bodyPr lIns="121900" tIns="121900" rIns="121900" bIns="121900" anchor="t" anchorCtr="0"/>
          <a:lstStyle>
            <a:lvl1pPr marL="228600" lvl="0" indent="-508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lvl="1"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lvl="2" indent="-1016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lvl="3"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lvl="4"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lvl="5"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lvl="6"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lvl="7"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lvl="8"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2"/>
          </p:nvPr>
        </p:nvSpPr>
        <p:spPr>
          <a:xfrm>
            <a:off x="6172200" y="1825625"/>
            <a:ext cx="5181600" cy="4351199"/>
          </a:xfrm>
          <a:prstGeom prst="rect">
            <a:avLst/>
          </a:prstGeom>
          <a:noFill/>
          <a:ln>
            <a:noFill/>
          </a:ln>
        </p:spPr>
        <p:txBody>
          <a:bodyPr lIns="121900" tIns="121900" rIns="121900" bIns="121900" anchor="t" anchorCtr="0"/>
          <a:lstStyle>
            <a:lvl1pPr marL="228600" lvl="0" indent="-508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lvl="1"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lvl="2" indent="-1016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lvl="3"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lvl="4"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lvl="5"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lvl="6"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lvl="7"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lvl="8"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838200" y="6356350"/>
            <a:ext cx="2743199" cy="365099"/>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4038600" y="6356350"/>
            <a:ext cx="4114800" cy="365099"/>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8610600" y="6356350"/>
            <a:ext cx="27431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5812801" y="3756618"/>
            <a:ext cx="5664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641000" y="2353266"/>
            <a:ext cx="10962899" cy="1209899"/>
          </a:xfrm>
          <a:prstGeom prst="rect">
            <a:avLst/>
          </a:prstGeom>
        </p:spPr>
        <p:txBody>
          <a:bodyPr lIns="121900" tIns="121900" rIns="121900" bIns="121900" anchor="b" anchorCtr="0"/>
          <a:lstStyle>
            <a:lvl1pPr lvl="0" algn="ctr">
              <a:spcBef>
                <a:spcPts val="0"/>
              </a:spcBef>
              <a:buSzPct val="100000"/>
              <a:defRPr sz="6400"/>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endParaRPr/>
          </a:p>
        </p:txBody>
      </p:sp>
      <p:sp>
        <p:nvSpPr>
          <p:cNvPr id="19" name="Shape 19"/>
          <p:cNvSpPr txBox="1">
            <a:spLocks noGrp="1"/>
          </p:cNvSpPr>
          <p:nvPr>
            <p:ph type="sldNum" idx="12"/>
          </p:nvPr>
        </p:nvSpPr>
        <p:spPr>
          <a:xfrm>
            <a:off x="11296610" y="6217622"/>
            <a:ext cx="731700" cy="524699"/>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656750" y="1680378"/>
            <a:ext cx="5664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517200" y="610700"/>
            <a:ext cx="11157599" cy="914699"/>
          </a:xfrm>
          <a:prstGeom prst="rect">
            <a:avLst/>
          </a:prstGeom>
        </p:spPr>
        <p:txBody>
          <a:bodyPr lIns="121900" tIns="121900" rIns="121900" bIns="121900"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517200" y="1986432"/>
            <a:ext cx="11157599" cy="4105199"/>
          </a:xfrm>
          <a:prstGeom prst="rect">
            <a:avLst/>
          </a:prstGeom>
        </p:spPr>
        <p:txBody>
          <a:bodyPr lIns="121900" tIns="121900" rIns="121900" bIns="1219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11296610" y="6217622"/>
            <a:ext cx="731700" cy="524699"/>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656750" y="1680378"/>
            <a:ext cx="5664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517200" y="610700"/>
            <a:ext cx="11157599" cy="914699"/>
          </a:xfrm>
          <a:prstGeom prst="rect">
            <a:avLst/>
          </a:prstGeom>
        </p:spPr>
        <p:txBody>
          <a:bodyPr lIns="121900" tIns="121900" rIns="121900" bIns="121900"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517200" y="1986433"/>
            <a:ext cx="5333099" cy="4105199"/>
          </a:xfrm>
          <a:prstGeom prst="rect">
            <a:avLst/>
          </a:prstGeom>
        </p:spPr>
        <p:txBody>
          <a:bodyPr lIns="121900" tIns="121900" rIns="121900" bIns="121900" anchor="t" anchorCtr="0"/>
          <a:lstStyle>
            <a:lvl1pPr lvl="0">
              <a:spcBef>
                <a:spcPts val="0"/>
              </a:spcBef>
              <a:buSzPct val="100000"/>
              <a:defRPr sz="19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9" name="Shape 29"/>
          <p:cNvSpPr txBox="1">
            <a:spLocks noGrp="1"/>
          </p:cNvSpPr>
          <p:nvPr>
            <p:ph type="body" idx="2"/>
          </p:nvPr>
        </p:nvSpPr>
        <p:spPr>
          <a:xfrm>
            <a:off x="6341600" y="1986433"/>
            <a:ext cx="5333099" cy="4105199"/>
          </a:xfrm>
          <a:prstGeom prst="rect">
            <a:avLst/>
          </a:prstGeom>
        </p:spPr>
        <p:txBody>
          <a:bodyPr lIns="121900" tIns="121900" rIns="121900" bIns="121900" anchor="t" anchorCtr="0"/>
          <a:lstStyle>
            <a:lvl1pPr lvl="0">
              <a:spcBef>
                <a:spcPts val="0"/>
              </a:spcBef>
              <a:buSzPct val="100000"/>
              <a:defRPr sz="19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0" name="Shape 30"/>
          <p:cNvSpPr txBox="1">
            <a:spLocks noGrp="1"/>
          </p:cNvSpPr>
          <p:nvPr>
            <p:ph type="sldNum" idx="12"/>
          </p:nvPr>
        </p:nvSpPr>
        <p:spPr>
          <a:xfrm>
            <a:off x="11296610" y="6217622"/>
            <a:ext cx="731700" cy="524699"/>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517200" y="610700"/>
            <a:ext cx="11157599" cy="914699"/>
          </a:xfrm>
          <a:prstGeom prst="rect">
            <a:avLst/>
          </a:prstGeom>
        </p:spPr>
        <p:txBody>
          <a:bodyPr lIns="121900" tIns="121900" rIns="121900" bIns="121900"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11296610" y="6217622"/>
            <a:ext cx="731700" cy="524699"/>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652290" y="1883035"/>
            <a:ext cx="4419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517200" y="740800"/>
            <a:ext cx="3744000" cy="1007700"/>
          </a:xfrm>
          <a:prstGeom prst="rect">
            <a:avLst/>
          </a:prstGeom>
        </p:spPr>
        <p:txBody>
          <a:bodyPr lIns="121900" tIns="121900" rIns="121900" bIns="121900"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7" name="Shape 37"/>
          <p:cNvSpPr txBox="1">
            <a:spLocks noGrp="1"/>
          </p:cNvSpPr>
          <p:nvPr>
            <p:ph type="body" idx="1"/>
          </p:nvPr>
        </p:nvSpPr>
        <p:spPr>
          <a:xfrm>
            <a:off x="517200" y="2125366"/>
            <a:ext cx="3744000" cy="3574799"/>
          </a:xfrm>
          <a:prstGeom prst="rect">
            <a:avLst/>
          </a:prstGeom>
        </p:spPr>
        <p:txBody>
          <a:bodyPr lIns="121900" tIns="121900" rIns="121900" bIns="121900"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8" name="Shape 38"/>
          <p:cNvSpPr txBox="1">
            <a:spLocks noGrp="1"/>
          </p:cNvSpPr>
          <p:nvPr>
            <p:ph type="sldNum" idx="12"/>
          </p:nvPr>
        </p:nvSpPr>
        <p:spPr>
          <a:xfrm>
            <a:off x="11296610" y="6217622"/>
            <a:ext cx="731700" cy="524699"/>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53666" y="701800"/>
            <a:ext cx="7491600" cy="5454299"/>
          </a:xfrm>
          <a:prstGeom prst="rect">
            <a:avLst/>
          </a:prstGeom>
        </p:spPr>
        <p:txBody>
          <a:bodyPr lIns="121900" tIns="121900" rIns="121900" bIns="121900"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41" name="Shape 41"/>
          <p:cNvSpPr txBox="1">
            <a:spLocks noGrp="1"/>
          </p:cNvSpPr>
          <p:nvPr>
            <p:ph type="sldNum" idx="12"/>
          </p:nvPr>
        </p:nvSpPr>
        <p:spPr>
          <a:xfrm>
            <a:off x="11296610" y="6217622"/>
            <a:ext cx="731700" cy="524699"/>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6096000" y="-100"/>
            <a:ext cx="6096000" cy="6858000"/>
          </a:xfrm>
          <a:prstGeom prst="rect">
            <a:avLst/>
          </a:prstGeom>
          <a:solidFill>
            <a:schemeClr val="dk2"/>
          </a:solidFill>
          <a:ln>
            <a:noFill/>
          </a:ln>
        </p:spPr>
        <p:txBody>
          <a:bodyPr lIns="121900" tIns="121900" rIns="121900" bIns="121900" anchor="ctr" anchorCtr="0">
            <a:noAutofit/>
          </a:bodyPr>
          <a:lstStyle/>
          <a:p>
            <a:pPr lvl="0">
              <a:spcBef>
                <a:spcPts val="0"/>
              </a:spcBef>
              <a:buNone/>
            </a:pPr>
            <a:endParaRPr/>
          </a:p>
        </p:txBody>
      </p:sp>
      <p:cxnSp>
        <p:nvCxnSpPr>
          <p:cNvPr id="44" name="Shape 44"/>
          <p:cNvCxnSpPr/>
          <p:nvPr/>
        </p:nvCxnSpPr>
        <p:spPr>
          <a:xfrm>
            <a:off x="6706233" y="5994004"/>
            <a:ext cx="7212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354000" y="1612100"/>
            <a:ext cx="5393699" cy="2008499"/>
          </a:xfrm>
          <a:prstGeom prst="rect">
            <a:avLst/>
          </a:prstGeom>
        </p:spPr>
        <p:txBody>
          <a:bodyPr lIns="121900" tIns="121900" rIns="121900" bIns="121900" anchor="b" anchorCtr="0"/>
          <a:lstStyle>
            <a:lvl1pPr lvl="0" algn="ctr">
              <a:spcBef>
                <a:spcPts val="0"/>
              </a:spcBef>
              <a:buSzPct val="100000"/>
              <a:defRPr sz="5100"/>
            </a:lvl1pPr>
            <a:lvl2pPr lvl="1" algn="ctr">
              <a:spcBef>
                <a:spcPts val="0"/>
              </a:spcBef>
              <a:buSzPct val="100000"/>
              <a:defRPr sz="5100"/>
            </a:lvl2pPr>
            <a:lvl3pPr lvl="2" algn="ctr">
              <a:spcBef>
                <a:spcPts val="0"/>
              </a:spcBef>
              <a:buSzPct val="100000"/>
              <a:defRPr sz="5100"/>
            </a:lvl3pPr>
            <a:lvl4pPr lvl="3" algn="ctr">
              <a:spcBef>
                <a:spcPts val="0"/>
              </a:spcBef>
              <a:buSzPct val="100000"/>
              <a:defRPr sz="5100"/>
            </a:lvl4pPr>
            <a:lvl5pPr lvl="4" algn="ctr">
              <a:spcBef>
                <a:spcPts val="0"/>
              </a:spcBef>
              <a:buSzPct val="100000"/>
              <a:defRPr sz="5100"/>
            </a:lvl5pPr>
            <a:lvl6pPr lvl="5" algn="ctr">
              <a:spcBef>
                <a:spcPts val="0"/>
              </a:spcBef>
              <a:buSzPct val="100000"/>
              <a:defRPr sz="5100"/>
            </a:lvl6pPr>
            <a:lvl7pPr lvl="6" algn="ctr">
              <a:spcBef>
                <a:spcPts val="0"/>
              </a:spcBef>
              <a:buSzPct val="100000"/>
              <a:defRPr sz="5100"/>
            </a:lvl7pPr>
            <a:lvl8pPr lvl="7" algn="ctr">
              <a:spcBef>
                <a:spcPts val="0"/>
              </a:spcBef>
              <a:buSzPct val="100000"/>
              <a:defRPr sz="5100"/>
            </a:lvl8pPr>
            <a:lvl9pPr lvl="8" algn="ctr">
              <a:spcBef>
                <a:spcPts val="0"/>
              </a:spcBef>
              <a:buSzPct val="100000"/>
              <a:defRPr sz="5100"/>
            </a:lvl9pPr>
          </a:lstStyle>
          <a:p>
            <a:endParaRPr/>
          </a:p>
        </p:txBody>
      </p:sp>
      <p:sp>
        <p:nvSpPr>
          <p:cNvPr id="46" name="Shape 46"/>
          <p:cNvSpPr txBox="1">
            <a:spLocks noGrp="1"/>
          </p:cNvSpPr>
          <p:nvPr>
            <p:ph type="subTitle" idx="1"/>
          </p:nvPr>
        </p:nvSpPr>
        <p:spPr>
          <a:xfrm>
            <a:off x="354000" y="3692001"/>
            <a:ext cx="5393699" cy="1793999"/>
          </a:xfrm>
          <a:prstGeom prst="rect">
            <a:avLst/>
          </a:prstGeom>
        </p:spPr>
        <p:txBody>
          <a:bodyPr lIns="121900" tIns="121900" rIns="121900" bIns="121900" anchor="t" anchorCtr="0"/>
          <a:lstStyle>
            <a:lvl1pPr lvl="0" algn="ctr">
              <a:lnSpc>
                <a:spcPct val="100000"/>
              </a:lnSpc>
              <a:spcBef>
                <a:spcPts val="0"/>
              </a:spcBef>
              <a:spcAft>
                <a:spcPts val="0"/>
              </a:spcAft>
              <a:buClr>
                <a:schemeClr val="accent5"/>
              </a:buClr>
              <a:buSzPct val="100000"/>
              <a:buNone/>
              <a:defRPr sz="2800">
                <a:solidFill>
                  <a:schemeClr val="accent5"/>
                </a:solidFill>
              </a:defRPr>
            </a:lvl1pPr>
            <a:lvl2pPr lvl="1" algn="ctr">
              <a:lnSpc>
                <a:spcPct val="100000"/>
              </a:lnSpc>
              <a:spcBef>
                <a:spcPts val="0"/>
              </a:spcBef>
              <a:spcAft>
                <a:spcPts val="0"/>
              </a:spcAft>
              <a:buClr>
                <a:schemeClr val="accent5"/>
              </a:buClr>
              <a:buSzPct val="100000"/>
              <a:buNone/>
              <a:defRPr sz="2800">
                <a:solidFill>
                  <a:schemeClr val="accent5"/>
                </a:solidFill>
              </a:defRPr>
            </a:lvl2pPr>
            <a:lvl3pPr lvl="2" algn="ctr">
              <a:lnSpc>
                <a:spcPct val="100000"/>
              </a:lnSpc>
              <a:spcBef>
                <a:spcPts val="0"/>
              </a:spcBef>
              <a:spcAft>
                <a:spcPts val="0"/>
              </a:spcAft>
              <a:buClr>
                <a:schemeClr val="accent5"/>
              </a:buClr>
              <a:buSzPct val="100000"/>
              <a:buNone/>
              <a:defRPr sz="2800">
                <a:solidFill>
                  <a:schemeClr val="accent5"/>
                </a:solidFill>
              </a:defRPr>
            </a:lvl3pPr>
            <a:lvl4pPr lvl="3" algn="ctr">
              <a:lnSpc>
                <a:spcPct val="100000"/>
              </a:lnSpc>
              <a:spcBef>
                <a:spcPts val="0"/>
              </a:spcBef>
              <a:spcAft>
                <a:spcPts val="0"/>
              </a:spcAft>
              <a:buClr>
                <a:schemeClr val="accent5"/>
              </a:buClr>
              <a:buSzPct val="100000"/>
              <a:buNone/>
              <a:defRPr sz="2800">
                <a:solidFill>
                  <a:schemeClr val="accent5"/>
                </a:solidFill>
              </a:defRPr>
            </a:lvl4pPr>
            <a:lvl5pPr lvl="4" algn="ctr">
              <a:lnSpc>
                <a:spcPct val="100000"/>
              </a:lnSpc>
              <a:spcBef>
                <a:spcPts val="0"/>
              </a:spcBef>
              <a:spcAft>
                <a:spcPts val="0"/>
              </a:spcAft>
              <a:buClr>
                <a:schemeClr val="accent5"/>
              </a:buClr>
              <a:buSzPct val="100000"/>
              <a:buNone/>
              <a:defRPr sz="2800">
                <a:solidFill>
                  <a:schemeClr val="accent5"/>
                </a:solidFill>
              </a:defRPr>
            </a:lvl5pPr>
            <a:lvl6pPr lvl="5" algn="ctr">
              <a:lnSpc>
                <a:spcPct val="100000"/>
              </a:lnSpc>
              <a:spcBef>
                <a:spcPts val="0"/>
              </a:spcBef>
              <a:spcAft>
                <a:spcPts val="0"/>
              </a:spcAft>
              <a:buClr>
                <a:schemeClr val="accent5"/>
              </a:buClr>
              <a:buSzPct val="100000"/>
              <a:buNone/>
              <a:defRPr sz="2800">
                <a:solidFill>
                  <a:schemeClr val="accent5"/>
                </a:solidFill>
              </a:defRPr>
            </a:lvl6pPr>
            <a:lvl7pPr lvl="6" algn="ctr">
              <a:lnSpc>
                <a:spcPct val="100000"/>
              </a:lnSpc>
              <a:spcBef>
                <a:spcPts val="0"/>
              </a:spcBef>
              <a:spcAft>
                <a:spcPts val="0"/>
              </a:spcAft>
              <a:buClr>
                <a:schemeClr val="accent5"/>
              </a:buClr>
              <a:buSzPct val="100000"/>
              <a:buNone/>
              <a:defRPr sz="2800">
                <a:solidFill>
                  <a:schemeClr val="accent5"/>
                </a:solidFill>
              </a:defRPr>
            </a:lvl7pPr>
            <a:lvl8pPr lvl="7" algn="ctr">
              <a:lnSpc>
                <a:spcPct val="100000"/>
              </a:lnSpc>
              <a:spcBef>
                <a:spcPts val="0"/>
              </a:spcBef>
              <a:spcAft>
                <a:spcPts val="0"/>
              </a:spcAft>
              <a:buClr>
                <a:schemeClr val="accent5"/>
              </a:buClr>
              <a:buSzPct val="100000"/>
              <a:buNone/>
              <a:defRPr sz="2800">
                <a:solidFill>
                  <a:schemeClr val="accent5"/>
                </a:solidFill>
              </a:defRPr>
            </a:lvl8pPr>
            <a:lvl9pPr lvl="8" algn="ctr">
              <a:lnSpc>
                <a:spcPct val="100000"/>
              </a:lnSpc>
              <a:spcBef>
                <a:spcPts val="0"/>
              </a:spcBef>
              <a:spcAft>
                <a:spcPts val="0"/>
              </a:spcAft>
              <a:buClr>
                <a:schemeClr val="accent5"/>
              </a:buClr>
              <a:buSzPct val="100000"/>
              <a:buNone/>
              <a:defRPr sz="2800">
                <a:solidFill>
                  <a:schemeClr val="accent5"/>
                </a:solidFill>
              </a:defRPr>
            </a:lvl9pPr>
          </a:lstStyle>
          <a:p>
            <a:endParaRPr/>
          </a:p>
        </p:txBody>
      </p:sp>
      <p:sp>
        <p:nvSpPr>
          <p:cNvPr id="47" name="Shape 47"/>
          <p:cNvSpPr txBox="1">
            <a:spLocks noGrp="1"/>
          </p:cNvSpPr>
          <p:nvPr>
            <p:ph type="body" idx="2"/>
          </p:nvPr>
        </p:nvSpPr>
        <p:spPr>
          <a:xfrm>
            <a:off x="6586000" y="965600"/>
            <a:ext cx="5115899" cy="4926900"/>
          </a:xfrm>
          <a:prstGeom prst="rect">
            <a:avLst/>
          </a:prstGeom>
        </p:spPr>
        <p:txBody>
          <a:bodyPr lIns="121900" tIns="121900" rIns="121900" bIns="121900"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11296610" y="6217622"/>
            <a:ext cx="731700" cy="524699"/>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426000" y="5644966"/>
            <a:ext cx="7998300" cy="798299"/>
          </a:xfrm>
          <a:prstGeom prst="rect">
            <a:avLst/>
          </a:prstGeom>
        </p:spPr>
        <p:txBody>
          <a:bodyPr lIns="121900" tIns="121900" rIns="121900" bIns="121900"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11296610" y="6217622"/>
            <a:ext cx="731700" cy="524699"/>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517200" y="610700"/>
            <a:ext cx="11157599" cy="914699"/>
          </a:xfrm>
          <a:prstGeom prst="rect">
            <a:avLst/>
          </a:prstGeom>
          <a:noFill/>
          <a:ln>
            <a:noFill/>
          </a:ln>
        </p:spPr>
        <p:txBody>
          <a:bodyPr lIns="121900" tIns="121900" rIns="121900" bIns="121900" anchor="b" anchorCtr="0"/>
          <a:lstStyle>
            <a:lvl1pPr lvl="0">
              <a:spcBef>
                <a:spcPts val="0"/>
              </a:spcBef>
              <a:buClr>
                <a:schemeClr val="dk1"/>
              </a:buClr>
              <a:buSzPct val="100000"/>
              <a:buFont typeface="Roboto Slab"/>
              <a:buNone/>
              <a:defRPr sz="4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4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4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4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4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4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4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4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4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517200" y="1986432"/>
            <a:ext cx="11157599" cy="4105199"/>
          </a:xfrm>
          <a:prstGeom prst="rect">
            <a:avLst/>
          </a:prstGeom>
          <a:noFill/>
          <a:ln>
            <a:noFill/>
          </a:ln>
        </p:spPr>
        <p:txBody>
          <a:bodyPr lIns="121900" tIns="121900" rIns="121900" bIns="121900" anchor="t" anchorCtr="0"/>
          <a:lstStyle>
            <a:lvl1pPr lvl="0">
              <a:lnSpc>
                <a:spcPct val="115000"/>
              </a:lnSpc>
              <a:spcBef>
                <a:spcPts val="0"/>
              </a:spcBef>
              <a:spcAft>
                <a:spcPts val="2100"/>
              </a:spcAft>
              <a:buClr>
                <a:schemeClr val="dk1"/>
              </a:buClr>
              <a:buSzPct val="100000"/>
              <a:buFont typeface="Roboto"/>
              <a:defRPr sz="2400">
                <a:solidFill>
                  <a:schemeClr val="dk1"/>
                </a:solidFill>
                <a:latin typeface="Roboto"/>
                <a:ea typeface="Roboto"/>
                <a:cs typeface="Roboto"/>
                <a:sym typeface="Roboto"/>
              </a:defRPr>
            </a:lvl1pPr>
            <a:lvl2pPr lvl="1">
              <a:lnSpc>
                <a:spcPct val="115000"/>
              </a:lnSpc>
              <a:spcBef>
                <a:spcPts val="0"/>
              </a:spcBef>
              <a:spcAft>
                <a:spcPts val="2100"/>
              </a:spcAft>
              <a:buClr>
                <a:schemeClr val="dk1"/>
              </a:buClr>
              <a:buSzPct val="100000"/>
              <a:buFont typeface="Roboto"/>
              <a:defRPr sz="1900">
                <a:solidFill>
                  <a:schemeClr val="dk1"/>
                </a:solidFill>
                <a:latin typeface="Roboto"/>
                <a:ea typeface="Roboto"/>
                <a:cs typeface="Roboto"/>
                <a:sym typeface="Roboto"/>
              </a:defRPr>
            </a:lvl2pPr>
            <a:lvl3pPr lvl="2">
              <a:lnSpc>
                <a:spcPct val="115000"/>
              </a:lnSpc>
              <a:spcBef>
                <a:spcPts val="0"/>
              </a:spcBef>
              <a:spcAft>
                <a:spcPts val="2100"/>
              </a:spcAft>
              <a:buClr>
                <a:schemeClr val="dk1"/>
              </a:buClr>
              <a:buSzPct val="100000"/>
              <a:buFont typeface="Roboto"/>
              <a:defRPr sz="1900">
                <a:solidFill>
                  <a:schemeClr val="dk1"/>
                </a:solidFill>
                <a:latin typeface="Roboto"/>
                <a:ea typeface="Roboto"/>
                <a:cs typeface="Roboto"/>
                <a:sym typeface="Roboto"/>
              </a:defRPr>
            </a:lvl3pPr>
            <a:lvl4pPr lvl="3">
              <a:lnSpc>
                <a:spcPct val="115000"/>
              </a:lnSpc>
              <a:spcBef>
                <a:spcPts val="0"/>
              </a:spcBef>
              <a:spcAft>
                <a:spcPts val="2100"/>
              </a:spcAft>
              <a:buClr>
                <a:schemeClr val="dk1"/>
              </a:buClr>
              <a:buSzPct val="100000"/>
              <a:buFont typeface="Roboto"/>
              <a:defRPr sz="1900">
                <a:solidFill>
                  <a:schemeClr val="dk1"/>
                </a:solidFill>
                <a:latin typeface="Roboto"/>
                <a:ea typeface="Roboto"/>
                <a:cs typeface="Roboto"/>
                <a:sym typeface="Roboto"/>
              </a:defRPr>
            </a:lvl4pPr>
            <a:lvl5pPr lvl="4">
              <a:lnSpc>
                <a:spcPct val="115000"/>
              </a:lnSpc>
              <a:spcBef>
                <a:spcPts val="0"/>
              </a:spcBef>
              <a:spcAft>
                <a:spcPts val="2100"/>
              </a:spcAft>
              <a:buClr>
                <a:schemeClr val="dk1"/>
              </a:buClr>
              <a:buSzPct val="100000"/>
              <a:buFont typeface="Roboto"/>
              <a:defRPr sz="1900">
                <a:solidFill>
                  <a:schemeClr val="dk1"/>
                </a:solidFill>
                <a:latin typeface="Roboto"/>
                <a:ea typeface="Roboto"/>
                <a:cs typeface="Roboto"/>
                <a:sym typeface="Roboto"/>
              </a:defRPr>
            </a:lvl5pPr>
            <a:lvl6pPr lvl="5">
              <a:lnSpc>
                <a:spcPct val="115000"/>
              </a:lnSpc>
              <a:spcBef>
                <a:spcPts val="0"/>
              </a:spcBef>
              <a:spcAft>
                <a:spcPts val="2100"/>
              </a:spcAft>
              <a:buClr>
                <a:schemeClr val="dk1"/>
              </a:buClr>
              <a:buSzPct val="100000"/>
              <a:buFont typeface="Roboto"/>
              <a:defRPr sz="1900">
                <a:solidFill>
                  <a:schemeClr val="dk1"/>
                </a:solidFill>
                <a:latin typeface="Roboto"/>
                <a:ea typeface="Roboto"/>
                <a:cs typeface="Roboto"/>
                <a:sym typeface="Roboto"/>
              </a:defRPr>
            </a:lvl6pPr>
            <a:lvl7pPr lvl="6">
              <a:lnSpc>
                <a:spcPct val="115000"/>
              </a:lnSpc>
              <a:spcBef>
                <a:spcPts val="0"/>
              </a:spcBef>
              <a:spcAft>
                <a:spcPts val="2100"/>
              </a:spcAft>
              <a:buClr>
                <a:schemeClr val="dk1"/>
              </a:buClr>
              <a:buSzPct val="100000"/>
              <a:buFont typeface="Roboto"/>
              <a:defRPr sz="1900">
                <a:solidFill>
                  <a:schemeClr val="dk1"/>
                </a:solidFill>
                <a:latin typeface="Roboto"/>
                <a:ea typeface="Roboto"/>
                <a:cs typeface="Roboto"/>
                <a:sym typeface="Roboto"/>
              </a:defRPr>
            </a:lvl7pPr>
            <a:lvl8pPr lvl="7">
              <a:lnSpc>
                <a:spcPct val="115000"/>
              </a:lnSpc>
              <a:spcBef>
                <a:spcPts val="0"/>
              </a:spcBef>
              <a:spcAft>
                <a:spcPts val="2100"/>
              </a:spcAft>
              <a:buClr>
                <a:schemeClr val="dk1"/>
              </a:buClr>
              <a:buSzPct val="100000"/>
              <a:buFont typeface="Roboto"/>
              <a:defRPr sz="1900">
                <a:solidFill>
                  <a:schemeClr val="dk1"/>
                </a:solidFill>
                <a:latin typeface="Roboto"/>
                <a:ea typeface="Roboto"/>
                <a:cs typeface="Roboto"/>
                <a:sym typeface="Roboto"/>
              </a:defRPr>
            </a:lvl8pPr>
            <a:lvl9pPr lvl="8">
              <a:lnSpc>
                <a:spcPct val="115000"/>
              </a:lnSpc>
              <a:spcBef>
                <a:spcPts val="0"/>
              </a:spcBef>
              <a:spcAft>
                <a:spcPts val="2100"/>
              </a:spcAft>
              <a:buClr>
                <a:schemeClr val="dk1"/>
              </a:buClr>
              <a:buSzPct val="100000"/>
              <a:buFont typeface="Roboto"/>
              <a:defRPr sz="1900">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11296610" y="6217622"/>
            <a:ext cx="731700" cy="524699"/>
          </a:xfrm>
          <a:prstGeom prst="rect">
            <a:avLst/>
          </a:prstGeom>
          <a:noFill/>
          <a:ln>
            <a:noFill/>
          </a:ln>
        </p:spPr>
        <p:txBody>
          <a:bodyPr lIns="121900" tIns="121900" rIns="121900" bIns="121900" anchor="ctr" anchorCtr="0">
            <a:noAutofit/>
          </a:bodyPr>
          <a:lstStyle/>
          <a:p>
            <a:pPr lvl="0" algn="r">
              <a:spcBef>
                <a:spcPts val="0"/>
              </a:spcBef>
              <a:buNone/>
            </a:pPr>
            <a:fld id="{00000000-1234-1234-1234-123412341234}" type="slidenum">
              <a:rPr lang="en-US" sz="1300">
                <a:solidFill>
                  <a:schemeClr val="dk1"/>
                </a:solidFill>
                <a:latin typeface="Roboto"/>
                <a:ea typeface="Roboto"/>
                <a:cs typeface="Roboto"/>
                <a:sym typeface="Roboto"/>
              </a:rPr>
              <a:t>‹#›</a:t>
            </a:fld>
            <a:endParaRPr lang="en-US" sz="13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2240402" y="1585233"/>
            <a:ext cx="7711199" cy="19431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sz="6000">
                <a:latin typeface="Calibri"/>
                <a:ea typeface="Calibri"/>
                <a:cs typeface="Calibri"/>
                <a:sym typeface="Calibri"/>
              </a:rPr>
              <a:t>Erie Times News Showcase</a:t>
            </a:r>
          </a:p>
        </p:txBody>
      </p:sp>
      <p:sp>
        <p:nvSpPr>
          <p:cNvPr id="86" name="Shape 86"/>
          <p:cNvSpPr txBox="1">
            <a:spLocks noGrp="1"/>
          </p:cNvSpPr>
          <p:nvPr>
            <p:ph type="subTitle" idx="1"/>
          </p:nvPr>
        </p:nvSpPr>
        <p:spPr>
          <a:xfrm>
            <a:off x="2240402" y="4065933"/>
            <a:ext cx="7711199" cy="1212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400" b="0" i="0" u="none" strike="noStrike" cap="none">
                <a:solidFill>
                  <a:schemeClr val="dk1"/>
                </a:solidFill>
                <a:latin typeface="Calibri"/>
                <a:ea typeface="Calibri"/>
                <a:cs typeface="Calibri"/>
                <a:sym typeface="Calibri"/>
              </a:rPr>
              <a:t>Joseph Neff, Grant Panko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838200" y="365125"/>
            <a:ext cx="10515599" cy="1325700"/>
          </a:xfrm>
          <a:prstGeom prst="rect">
            <a:avLst/>
          </a:prstGeom>
        </p:spPr>
        <p:txBody>
          <a:bodyPr lIns="121900" tIns="121900" rIns="121900" bIns="121900" anchor="ctr" anchorCtr="0">
            <a:noAutofit/>
          </a:bodyPr>
          <a:lstStyle/>
          <a:p>
            <a:pPr lvl="0">
              <a:spcBef>
                <a:spcPts val="0"/>
              </a:spcBef>
              <a:buNone/>
            </a:pPr>
            <a:r>
              <a:rPr lang="en-US"/>
              <a:t>The Future of Showcase</a:t>
            </a:r>
          </a:p>
        </p:txBody>
      </p:sp>
      <p:sp>
        <p:nvSpPr>
          <p:cNvPr id="144" name="Shape 144"/>
          <p:cNvSpPr txBox="1">
            <a:spLocks noGrp="1"/>
          </p:cNvSpPr>
          <p:nvPr>
            <p:ph type="body" idx="1"/>
          </p:nvPr>
        </p:nvSpPr>
        <p:spPr>
          <a:xfrm>
            <a:off x="838200" y="1825625"/>
            <a:ext cx="5181600" cy="4351199"/>
          </a:xfrm>
          <a:prstGeom prst="rect">
            <a:avLst/>
          </a:prstGeom>
        </p:spPr>
        <p:txBody>
          <a:bodyPr lIns="121900" tIns="121900" rIns="121900" bIns="121900" anchor="t" anchorCtr="0">
            <a:noAutofit/>
          </a:bodyPr>
          <a:lstStyle/>
          <a:p>
            <a:pPr lvl="0" rtl="0">
              <a:spcBef>
                <a:spcPts val="0"/>
              </a:spcBef>
              <a:buNone/>
            </a:pPr>
            <a:r>
              <a:rPr lang="en-US"/>
              <a:t>Updated daily content</a:t>
            </a:r>
          </a:p>
          <a:p>
            <a:pPr lvl="0">
              <a:spcBef>
                <a:spcPts val="0"/>
              </a:spcBef>
              <a:buNone/>
            </a:pPr>
            <a:r>
              <a:rPr lang="en-US"/>
              <a:t>Pictures with link to story</a:t>
            </a:r>
          </a:p>
        </p:txBody>
      </p:sp>
      <p:sp>
        <p:nvSpPr>
          <p:cNvPr id="145" name="Shape 145"/>
          <p:cNvSpPr txBox="1">
            <a:spLocks noGrp="1"/>
          </p:cNvSpPr>
          <p:nvPr>
            <p:ph type="body" idx="2"/>
          </p:nvPr>
        </p:nvSpPr>
        <p:spPr>
          <a:xfrm>
            <a:off x="6172200" y="1825625"/>
            <a:ext cx="5181600" cy="4351199"/>
          </a:xfrm>
          <a:prstGeom prst="rect">
            <a:avLst/>
          </a:prstGeom>
        </p:spPr>
        <p:txBody>
          <a:bodyPr lIns="121900" tIns="121900" rIns="121900" bIns="121900" anchor="t" anchorCtr="0">
            <a:noAutofit/>
          </a:bodyPr>
          <a:lstStyle/>
          <a:p>
            <a:pPr lvl="0" rtl="0">
              <a:spcBef>
                <a:spcPts val="0"/>
              </a:spcBef>
              <a:buNone/>
            </a:pPr>
            <a:r>
              <a:rPr lang="en-US"/>
              <a:t>Own Showcase account</a:t>
            </a:r>
          </a:p>
          <a:p>
            <a:pPr lvl="0">
              <a:spcBef>
                <a:spcPts val="0"/>
              </a:spcBef>
              <a:buNone/>
            </a:pPr>
            <a:r>
              <a:rPr lang="en-US"/>
              <a:t>Updated daily content </a:t>
            </a:r>
          </a:p>
        </p:txBody>
      </p:sp>
      <p:pic>
        <p:nvPicPr>
          <p:cNvPr id="146" name="Shape 146"/>
          <p:cNvPicPr preferRelativeResize="0"/>
          <p:nvPr/>
        </p:nvPicPr>
        <p:blipFill>
          <a:blip r:embed="rId3">
            <a:alphaModFix/>
          </a:blip>
          <a:stretch>
            <a:fillRect/>
          </a:stretch>
        </p:blipFill>
        <p:spPr>
          <a:xfrm>
            <a:off x="9210662" y="3563187"/>
            <a:ext cx="2143125" cy="2143125"/>
          </a:xfrm>
          <a:prstGeom prst="rect">
            <a:avLst/>
          </a:prstGeom>
          <a:noFill/>
          <a:ln>
            <a:noFill/>
          </a:ln>
        </p:spPr>
      </p:pic>
      <p:pic>
        <p:nvPicPr>
          <p:cNvPr id="147" name="Shape 147"/>
          <p:cNvPicPr preferRelativeResize="0"/>
          <p:nvPr/>
        </p:nvPicPr>
        <p:blipFill>
          <a:blip r:embed="rId4">
            <a:alphaModFix/>
          </a:blip>
          <a:stretch>
            <a:fillRect/>
          </a:stretch>
        </p:blipFill>
        <p:spPr>
          <a:xfrm>
            <a:off x="838187" y="3563187"/>
            <a:ext cx="2143125" cy="2143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What the study was about </a:t>
            </a:r>
          </a:p>
        </p:txBody>
      </p:sp>
      <p:sp>
        <p:nvSpPr>
          <p:cNvPr id="92" name="Shape 92"/>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None/>
            </a:pPr>
            <a:r>
              <a:rPr lang="en-US" sz="3000"/>
              <a:t>Is Erie Times News  </a:t>
            </a:r>
            <a:r>
              <a:rPr lang="en-US" sz="3000" b="0" i="0" u="none" strike="noStrike" cap="none">
                <a:solidFill>
                  <a:schemeClr val="dk1"/>
                </a:solidFill>
                <a:latin typeface="Calibri"/>
                <a:ea typeface="Calibri"/>
                <a:cs typeface="Calibri"/>
                <a:sym typeface="Calibri"/>
              </a:rPr>
              <a:t>still</a:t>
            </a:r>
            <a:r>
              <a:rPr lang="en-US" sz="3000"/>
              <a:t> </a:t>
            </a:r>
            <a:r>
              <a:rPr lang="en-US" sz="3000" b="0" i="0" u="none" strike="noStrike" cap="none">
                <a:solidFill>
                  <a:schemeClr val="dk1"/>
                </a:solidFill>
                <a:latin typeface="Calibri"/>
                <a:ea typeface="Calibri"/>
                <a:cs typeface="Calibri"/>
                <a:sym typeface="Calibri"/>
              </a:rPr>
              <a:t>relevant</a:t>
            </a:r>
            <a:r>
              <a:rPr lang="en-US" sz="3000"/>
              <a:t> </a:t>
            </a:r>
            <a:r>
              <a:rPr lang="en-US" sz="3000" b="0" i="0" u="none" strike="noStrike" cap="none">
                <a:solidFill>
                  <a:schemeClr val="dk1"/>
                </a:solidFill>
                <a:latin typeface="Calibri"/>
                <a:ea typeface="Calibri"/>
                <a:cs typeface="Calibri"/>
                <a:sym typeface="Calibri"/>
              </a:rPr>
              <a:t>to</a:t>
            </a:r>
            <a:r>
              <a:rPr lang="en-US" sz="3000"/>
              <a:t> </a:t>
            </a:r>
            <a:r>
              <a:rPr lang="en-US" sz="3000" b="0" i="0" u="none" strike="noStrike" cap="none">
                <a:solidFill>
                  <a:schemeClr val="dk1"/>
                </a:solidFill>
                <a:latin typeface="Calibri"/>
                <a:ea typeface="Calibri"/>
                <a:cs typeface="Calibri"/>
                <a:sym typeface="Calibri"/>
              </a:rPr>
              <a:t>the</a:t>
            </a:r>
            <a:r>
              <a:rPr lang="en-US" sz="3000"/>
              <a:t> </a:t>
            </a:r>
            <a:r>
              <a:rPr lang="en-US" sz="3000" b="0" i="0" u="none" strike="noStrike" cap="none">
                <a:solidFill>
                  <a:schemeClr val="dk1"/>
                </a:solidFill>
                <a:latin typeface="Calibri"/>
                <a:ea typeface="Calibri"/>
                <a:cs typeface="Calibri"/>
                <a:sym typeface="Calibri"/>
              </a:rPr>
              <a:t>community</a:t>
            </a:r>
            <a:r>
              <a:rPr lang="en-US" sz="3000"/>
              <a:t> </a:t>
            </a:r>
            <a:r>
              <a:rPr lang="en-US" sz="3000" b="0" i="0" u="none" strike="noStrike" cap="none">
                <a:solidFill>
                  <a:schemeClr val="dk1"/>
                </a:solidFill>
                <a:latin typeface="Calibri"/>
                <a:ea typeface="Calibri"/>
                <a:cs typeface="Calibri"/>
                <a:sym typeface="Calibri"/>
              </a:rPr>
              <a:t>that</a:t>
            </a:r>
            <a:r>
              <a:rPr lang="en-US" sz="3000"/>
              <a:t> </a:t>
            </a:r>
            <a:r>
              <a:rPr lang="en-US" sz="3000" b="0" i="0" u="none" strike="noStrike" cap="none">
                <a:solidFill>
                  <a:schemeClr val="dk1"/>
                </a:solidFill>
                <a:latin typeface="Calibri"/>
                <a:ea typeface="Calibri"/>
                <a:cs typeface="Calibri"/>
                <a:sym typeface="Calibri"/>
              </a:rPr>
              <a:t>they</a:t>
            </a:r>
            <a:r>
              <a:rPr lang="en-US" sz="3000"/>
              <a:t> </a:t>
            </a:r>
            <a:r>
              <a:rPr lang="en-US" sz="3000" b="0" i="0" u="none" strike="noStrike" cap="none">
                <a:solidFill>
                  <a:schemeClr val="dk1"/>
                </a:solidFill>
                <a:latin typeface="Calibri"/>
                <a:ea typeface="Calibri"/>
                <a:cs typeface="Calibri"/>
                <a:sym typeface="Calibri"/>
              </a:rPr>
              <a:t>are</a:t>
            </a:r>
            <a:r>
              <a:rPr lang="en-US" sz="3000"/>
              <a:t> </a:t>
            </a:r>
            <a:r>
              <a:rPr lang="en-US" sz="3000" b="0" i="0" u="none" strike="noStrike" cap="none">
                <a:solidFill>
                  <a:schemeClr val="dk1"/>
                </a:solidFill>
                <a:latin typeface="Calibri"/>
                <a:ea typeface="Calibri"/>
                <a:cs typeface="Calibri"/>
                <a:sym typeface="Calibri"/>
              </a:rPr>
              <a:t>targeting</a:t>
            </a:r>
            <a:r>
              <a:rPr lang="en-US" sz="3000"/>
              <a:t> </a:t>
            </a:r>
            <a:r>
              <a:rPr lang="en-US" sz="3000" b="0" i="0" u="none" strike="noStrike" cap="none">
                <a:solidFill>
                  <a:schemeClr val="dk1"/>
                </a:solidFill>
                <a:latin typeface="Calibri"/>
                <a:ea typeface="Calibri"/>
                <a:cs typeface="Calibri"/>
                <a:sym typeface="Calibri"/>
              </a:rPr>
              <a:t>and,</a:t>
            </a:r>
            <a:r>
              <a:rPr lang="en-US" sz="3000"/>
              <a:t> </a:t>
            </a:r>
            <a:r>
              <a:rPr lang="en-US" sz="3000" b="0" i="0" u="none" strike="noStrike" cap="none">
                <a:solidFill>
                  <a:schemeClr val="dk1"/>
                </a:solidFill>
                <a:latin typeface="Calibri"/>
                <a:ea typeface="Calibri"/>
                <a:cs typeface="Calibri"/>
                <a:sym typeface="Calibri"/>
              </a:rPr>
              <a:t>if</a:t>
            </a:r>
            <a:r>
              <a:rPr lang="en-US" sz="3000"/>
              <a:t> </a:t>
            </a:r>
            <a:r>
              <a:rPr lang="en-US" sz="3000" b="0" i="0" u="none" strike="noStrike" cap="none">
                <a:solidFill>
                  <a:schemeClr val="dk1"/>
                </a:solidFill>
                <a:latin typeface="Calibri"/>
                <a:ea typeface="Calibri"/>
                <a:cs typeface="Calibri"/>
                <a:sym typeface="Calibri"/>
              </a:rPr>
              <a:t>any,</a:t>
            </a:r>
            <a:r>
              <a:rPr lang="en-US" sz="3000"/>
              <a:t> </a:t>
            </a:r>
            <a:r>
              <a:rPr lang="en-US" sz="3000" b="0" i="0" u="none" strike="noStrike" cap="none">
                <a:solidFill>
                  <a:schemeClr val="dk1"/>
                </a:solidFill>
                <a:latin typeface="Calibri"/>
                <a:ea typeface="Calibri"/>
                <a:cs typeface="Calibri"/>
                <a:sym typeface="Calibri"/>
              </a:rPr>
              <a:t>what</a:t>
            </a:r>
            <a:r>
              <a:rPr lang="en-US" sz="3000"/>
              <a:t> </a:t>
            </a:r>
            <a:r>
              <a:rPr lang="en-US" sz="3000" b="0" i="0" u="none" strike="noStrike" cap="none">
                <a:solidFill>
                  <a:schemeClr val="dk1"/>
                </a:solidFill>
                <a:latin typeface="Calibri"/>
                <a:ea typeface="Calibri"/>
                <a:cs typeface="Calibri"/>
                <a:sym typeface="Calibri"/>
              </a:rPr>
              <a:t>changes</a:t>
            </a:r>
            <a:r>
              <a:rPr lang="en-US" sz="3000"/>
              <a:t> </a:t>
            </a:r>
            <a:r>
              <a:rPr lang="en-US" sz="3000" b="0" i="0" u="none" strike="noStrike" cap="none">
                <a:solidFill>
                  <a:schemeClr val="dk1"/>
                </a:solidFill>
                <a:latin typeface="Calibri"/>
                <a:ea typeface="Calibri"/>
                <a:cs typeface="Calibri"/>
                <a:sym typeface="Calibri"/>
              </a:rPr>
              <a:t>should</a:t>
            </a:r>
            <a:r>
              <a:rPr lang="en-US" sz="3000"/>
              <a:t> </a:t>
            </a:r>
            <a:r>
              <a:rPr lang="en-US" sz="3000" b="0" i="0" u="none" strike="noStrike" cap="none">
                <a:solidFill>
                  <a:schemeClr val="dk1"/>
                </a:solidFill>
                <a:latin typeface="Calibri"/>
                <a:ea typeface="Calibri"/>
                <a:cs typeface="Calibri"/>
                <a:sym typeface="Calibri"/>
              </a:rPr>
              <a:t>they</a:t>
            </a:r>
            <a:r>
              <a:rPr lang="en-US" sz="3000"/>
              <a:t> </a:t>
            </a:r>
            <a:r>
              <a:rPr lang="en-US" sz="3000" b="0" i="0" u="none" strike="noStrike" cap="none">
                <a:solidFill>
                  <a:schemeClr val="dk1"/>
                </a:solidFill>
                <a:latin typeface="Calibri"/>
                <a:ea typeface="Calibri"/>
                <a:cs typeface="Calibri"/>
                <a:sym typeface="Calibri"/>
              </a:rPr>
              <a:t>need</a:t>
            </a:r>
            <a:r>
              <a:rPr lang="en-US" sz="3000"/>
              <a:t> </a:t>
            </a:r>
            <a:r>
              <a:rPr lang="en-US" sz="3000" b="0" i="0" u="none" strike="noStrike" cap="none">
                <a:solidFill>
                  <a:schemeClr val="dk1"/>
                </a:solidFill>
                <a:latin typeface="Calibri"/>
                <a:ea typeface="Calibri"/>
                <a:cs typeface="Calibri"/>
                <a:sym typeface="Calibri"/>
              </a:rPr>
              <a:t>to</a:t>
            </a:r>
            <a:r>
              <a:rPr lang="en-US" sz="3000"/>
              <a:t> </a:t>
            </a:r>
            <a:r>
              <a:rPr lang="en-US" sz="3000" b="0" i="0" u="none" strike="noStrike" cap="none">
                <a:solidFill>
                  <a:schemeClr val="dk1"/>
                </a:solidFill>
                <a:latin typeface="Calibri"/>
                <a:ea typeface="Calibri"/>
                <a:cs typeface="Calibri"/>
                <a:sym typeface="Calibri"/>
              </a:rPr>
              <a:t>make</a:t>
            </a:r>
            <a:r>
              <a:rPr lang="en-US" sz="3000"/>
              <a:t> </a:t>
            </a:r>
            <a:r>
              <a:rPr lang="en-US" sz="3000" b="0" i="0" u="none" strike="noStrike" cap="none">
                <a:solidFill>
                  <a:schemeClr val="dk1"/>
                </a:solidFill>
                <a:latin typeface="Calibri"/>
                <a:ea typeface="Calibri"/>
                <a:cs typeface="Calibri"/>
                <a:sym typeface="Calibri"/>
              </a:rPr>
              <a:t>to</a:t>
            </a:r>
            <a:r>
              <a:rPr lang="en-US" sz="3000"/>
              <a:t> </a:t>
            </a:r>
            <a:r>
              <a:rPr lang="en-US" sz="3000" b="0" i="0" u="none" strike="noStrike" cap="none">
                <a:solidFill>
                  <a:schemeClr val="dk1"/>
                </a:solidFill>
                <a:latin typeface="Calibri"/>
                <a:ea typeface="Calibri"/>
                <a:cs typeface="Calibri"/>
                <a:sym typeface="Calibri"/>
              </a:rPr>
              <a:t>stay</a:t>
            </a:r>
            <a:r>
              <a:rPr lang="en-US" sz="3000"/>
              <a:t> </a:t>
            </a:r>
            <a:r>
              <a:rPr lang="en-US" sz="3000" b="0" i="0" u="none" strike="noStrike" cap="none">
                <a:solidFill>
                  <a:schemeClr val="dk1"/>
                </a:solidFill>
                <a:latin typeface="Calibri"/>
                <a:ea typeface="Calibri"/>
                <a:cs typeface="Calibri"/>
                <a:sym typeface="Calibri"/>
              </a:rPr>
              <a:t>relevant?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38200" y="365125"/>
            <a:ext cx="10515599" cy="1325700"/>
          </a:xfrm>
          <a:prstGeom prst="rect">
            <a:avLst/>
          </a:prstGeom>
        </p:spPr>
        <p:txBody>
          <a:bodyPr lIns="121900" tIns="121900" rIns="121900" bIns="121900" anchor="ctr" anchorCtr="0">
            <a:noAutofit/>
          </a:bodyPr>
          <a:lstStyle/>
          <a:p>
            <a:pPr lvl="0">
              <a:spcBef>
                <a:spcPts val="0"/>
              </a:spcBef>
              <a:buNone/>
            </a:pPr>
            <a:r>
              <a:rPr lang="en-US"/>
              <a:t>Literature Review</a:t>
            </a:r>
          </a:p>
        </p:txBody>
      </p:sp>
      <p:sp>
        <p:nvSpPr>
          <p:cNvPr id="98" name="Shape 98"/>
          <p:cNvSpPr txBox="1">
            <a:spLocks noGrp="1"/>
          </p:cNvSpPr>
          <p:nvPr>
            <p:ph type="body" idx="1"/>
          </p:nvPr>
        </p:nvSpPr>
        <p:spPr>
          <a:xfrm>
            <a:off x="838200" y="1825625"/>
            <a:ext cx="10515599" cy="4351199"/>
          </a:xfrm>
          <a:prstGeom prst="rect">
            <a:avLst/>
          </a:prstGeom>
        </p:spPr>
        <p:txBody>
          <a:bodyPr lIns="121900" tIns="121900" rIns="121900" bIns="121900" anchor="t" anchorCtr="0">
            <a:noAutofit/>
          </a:bodyPr>
          <a:lstStyle/>
          <a:p>
            <a:pPr marL="0" lvl="0" indent="0" rtl="0">
              <a:spcBef>
                <a:spcPts val="0"/>
              </a:spcBef>
              <a:buNone/>
            </a:pPr>
            <a:endParaRPr/>
          </a:p>
          <a:p>
            <a:pPr marL="0" lvl="0" indent="0" rtl="0">
              <a:spcBef>
                <a:spcPts val="0"/>
              </a:spcBef>
              <a:buNone/>
            </a:pPr>
            <a:endParaRPr/>
          </a:p>
          <a:p>
            <a:pPr marL="457200" lvl="0" indent="-419100" rtl="0">
              <a:spcBef>
                <a:spcPts val="0"/>
              </a:spcBef>
              <a:buSzPct val="100000"/>
            </a:pPr>
            <a:r>
              <a:rPr lang="en-US" sz="3000"/>
              <a:t>What is a millennial</a:t>
            </a:r>
          </a:p>
          <a:p>
            <a:pPr marL="0" lvl="0" indent="0" rtl="0">
              <a:spcBef>
                <a:spcPts val="0"/>
              </a:spcBef>
              <a:buNone/>
            </a:pPr>
            <a:endParaRPr sz="3000"/>
          </a:p>
          <a:p>
            <a:pPr marL="457200" lvl="0" indent="-419100" rtl="0">
              <a:spcBef>
                <a:spcPts val="0"/>
              </a:spcBef>
              <a:buSzPct val="100000"/>
            </a:pPr>
            <a:r>
              <a:rPr lang="en-US" sz="3000"/>
              <a:t>How millennials consume news</a:t>
            </a:r>
          </a:p>
          <a:p>
            <a:pPr marL="0" lvl="0" indent="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838200" y="365125"/>
            <a:ext cx="10515599" cy="1325700"/>
          </a:xfrm>
          <a:prstGeom prst="rect">
            <a:avLst/>
          </a:prstGeom>
        </p:spPr>
        <p:txBody>
          <a:bodyPr lIns="121900" tIns="121900" rIns="121900" bIns="121900" anchor="ctr" anchorCtr="0">
            <a:noAutofit/>
          </a:bodyPr>
          <a:lstStyle/>
          <a:p>
            <a:pPr lvl="0">
              <a:spcBef>
                <a:spcPts val="0"/>
              </a:spcBef>
              <a:buNone/>
            </a:pPr>
            <a:r>
              <a:rPr lang="en-US"/>
              <a:t>Focus Group </a:t>
            </a:r>
          </a:p>
        </p:txBody>
      </p:sp>
      <p:sp>
        <p:nvSpPr>
          <p:cNvPr id="104" name="Shape 104"/>
          <p:cNvSpPr txBox="1">
            <a:spLocks noGrp="1"/>
          </p:cNvSpPr>
          <p:nvPr>
            <p:ph type="body" idx="1"/>
          </p:nvPr>
        </p:nvSpPr>
        <p:spPr>
          <a:xfrm>
            <a:off x="838200" y="1825625"/>
            <a:ext cx="10515599" cy="4351199"/>
          </a:xfrm>
          <a:prstGeom prst="rect">
            <a:avLst/>
          </a:prstGeom>
        </p:spPr>
        <p:txBody>
          <a:bodyPr lIns="121900" tIns="121900" rIns="121900" bIns="121900" anchor="t" anchorCtr="0">
            <a:noAutofit/>
          </a:bodyPr>
          <a:lstStyle/>
          <a:p>
            <a:pPr marL="457200" lvl="0" indent="-533400" rtl="0">
              <a:spcBef>
                <a:spcPts val="0"/>
              </a:spcBef>
              <a:buSzPct val="100000"/>
            </a:pPr>
            <a:r>
              <a:rPr lang="en-US" sz="4800"/>
              <a:t>Consisted of six college millennials </a:t>
            </a:r>
          </a:p>
          <a:p>
            <a:pPr marL="457200" lvl="0" indent="-533400" rtl="0">
              <a:spcBef>
                <a:spcPts val="0"/>
              </a:spcBef>
              <a:buSzPct val="100000"/>
            </a:pPr>
            <a:r>
              <a:rPr lang="en-US" sz="4800"/>
              <a:t>How they obtain and share news</a:t>
            </a:r>
          </a:p>
          <a:p>
            <a:pPr marL="457200" lvl="0" indent="-533400">
              <a:spcBef>
                <a:spcPts val="0"/>
              </a:spcBef>
              <a:buSzPct val="100000"/>
            </a:pPr>
            <a:r>
              <a:rPr lang="en-US" sz="4800"/>
              <a:t>What influences their social connectivity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838200" y="365125"/>
            <a:ext cx="10515599" cy="1325700"/>
          </a:xfrm>
          <a:prstGeom prst="rect">
            <a:avLst/>
          </a:prstGeom>
        </p:spPr>
        <p:txBody>
          <a:bodyPr lIns="121900" tIns="121900" rIns="121900" bIns="121900" anchor="ctr" anchorCtr="0">
            <a:noAutofit/>
          </a:bodyPr>
          <a:lstStyle/>
          <a:p>
            <a:pPr lvl="0">
              <a:spcBef>
                <a:spcPts val="0"/>
              </a:spcBef>
              <a:buNone/>
            </a:pPr>
            <a:r>
              <a:rPr lang="en-US"/>
              <a:t>Online survey </a:t>
            </a:r>
          </a:p>
        </p:txBody>
      </p:sp>
      <p:sp>
        <p:nvSpPr>
          <p:cNvPr id="110" name="Shape 110"/>
          <p:cNvSpPr txBox="1">
            <a:spLocks noGrp="1"/>
          </p:cNvSpPr>
          <p:nvPr>
            <p:ph type="body" idx="1"/>
          </p:nvPr>
        </p:nvSpPr>
        <p:spPr>
          <a:xfrm>
            <a:off x="838200" y="1825625"/>
            <a:ext cx="10515599" cy="4351199"/>
          </a:xfrm>
          <a:prstGeom prst="rect">
            <a:avLst/>
          </a:prstGeom>
        </p:spPr>
        <p:txBody>
          <a:bodyPr lIns="121900" tIns="121900" rIns="121900" bIns="121900" anchor="t" anchorCtr="0">
            <a:noAutofit/>
          </a:bodyPr>
          <a:lstStyle/>
          <a:p>
            <a:pPr marL="457200" lvl="0" indent="-457200" rtl="0">
              <a:spcBef>
                <a:spcPts val="0"/>
              </a:spcBef>
              <a:buSzPct val="100000"/>
            </a:pPr>
            <a:r>
              <a:rPr lang="en-US" sz="3600"/>
              <a:t>228 results </a:t>
            </a:r>
          </a:p>
          <a:p>
            <a:pPr marL="457200" lvl="0" indent="-457200" rtl="0">
              <a:spcBef>
                <a:spcPts val="0"/>
              </a:spcBef>
              <a:buSzPct val="100000"/>
            </a:pPr>
            <a:r>
              <a:rPr lang="en-US" sz="3600"/>
              <a:t>Print vs Digital </a:t>
            </a:r>
          </a:p>
          <a:p>
            <a:pPr marL="457200" lvl="0" indent="-457200" rtl="0">
              <a:spcBef>
                <a:spcPts val="0"/>
              </a:spcBef>
              <a:buSzPct val="100000"/>
            </a:pPr>
            <a:r>
              <a:rPr lang="en-US" sz="3600"/>
              <a:t>Readership increases when content is created by friends and family</a:t>
            </a:r>
          </a:p>
          <a:p>
            <a:pPr marL="457200" lvl="0" indent="-457200" rtl="0">
              <a:spcBef>
                <a:spcPts val="0"/>
              </a:spcBef>
              <a:buSzPct val="100000"/>
            </a:pPr>
            <a:r>
              <a:rPr lang="en-US" sz="3600"/>
              <a:t>Readership increase with sense of community </a:t>
            </a:r>
          </a:p>
          <a:p>
            <a:pPr marL="457200" lvl="0" indent="-457200">
              <a:spcBef>
                <a:spcPts val="0"/>
              </a:spcBef>
              <a:buSzPct val="100000"/>
            </a:pPr>
            <a:r>
              <a:rPr lang="en-US" sz="3600"/>
              <a:t>Print readership increase with active online presence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a:spLocks noGrp="1"/>
          </p:cNvSpPr>
          <p:nvPr>
            <p:ph type="dt" idx="10"/>
          </p:nvPr>
        </p:nvSpPr>
        <p:spPr>
          <a:xfrm>
            <a:off x="838200" y="6356350"/>
            <a:ext cx="2743199" cy="365099"/>
          </a:xfrm>
          <a:prstGeom prst="rect">
            <a:avLst/>
          </a:prstGeom>
        </p:spPr>
        <p:txBody>
          <a:bodyPr lIns="91425" tIns="91425" rIns="91425" bIns="91425" anchor="ctr" anchorCtr="0">
            <a:noAutofit/>
          </a:bodyPr>
          <a:lstStyle/>
          <a:p>
            <a:pPr lvl="0">
              <a:spcBef>
                <a:spcPts val="0"/>
              </a:spcBef>
              <a:buNone/>
            </a:pPr>
            <a:endParaRPr/>
          </a:p>
        </p:txBody>
      </p:sp>
      <p:sp>
        <p:nvSpPr>
          <p:cNvPr id="116" name="Shape 116"/>
          <p:cNvSpPr txBox="1">
            <a:spLocks noGrp="1"/>
          </p:cNvSpPr>
          <p:nvPr>
            <p:ph type="title"/>
          </p:nvPr>
        </p:nvSpPr>
        <p:spPr>
          <a:xfrm>
            <a:off x="839787" y="365125"/>
            <a:ext cx="10515599" cy="1325700"/>
          </a:xfrm>
          <a:prstGeom prst="rect">
            <a:avLst/>
          </a:prstGeom>
        </p:spPr>
        <p:txBody>
          <a:bodyPr lIns="121900" tIns="121900" rIns="121900" bIns="121900" anchor="ctr" anchorCtr="0">
            <a:noAutofit/>
          </a:bodyPr>
          <a:lstStyle/>
          <a:p>
            <a:pPr lvl="0">
              <a:spcBef>
                <a:spcPts val="0"/>
              </a:spcBef>
              <a:buNone/>
            </a:pPr>
            <a:r>
              <a:rPr lang="en-US"/>
              <a:t>Analysis and Results</a:t>
            </a:r>
          </a:p>
        </p:txBody>
      </p:sp>
      <p:sp>
        <p:nvSpPr>
          <p:cNvPr id="117" name="Shape 117"/>
          <p:cNvSpPr txBox="1">
            <a:spLocks noGrp="1"/>
          </p:cNvSpPr>
          <p:nvPr>
            <p:ph type="body" idx="1"/>
          </p:nvPr>
        </p:nvSpPr>
        <p:spPr>
          <a:xfrm>
            <a:off x="839787" y="1681163"/>
            <a:ext cx="5157900" cy="823799"/>
          </a:xfrm>
          <a:prstGeom prst="rect">
            <a:avLst/>
          </a:prstGeom>
        </p:spPr>
        <p:txBody>
          <a:bodyPr lIns="121900" tIns="121900" rIns="121900" bIns="121900" anchor="b" anchorCtr="0">
            <a:noAutofit/>
          </a:bodyPr>
          <a:lstStyle/>
          <a:p>
            <a:pPr lvl="0">
              <a:spcBef>
                <a:spcPts val="0"/>
              </a:spcBef>
              <a:buNone/>
            </a:pPr>
            <a:r>
              <a:rPr lang="en-US"/>
              <a:t>Hypothesis</a:t>
            </a:r>
          </a:p>
        </p:txBody>
      </p:sp>
      <p:sp>
        <p:nvSpPr>
          <p:cNvPr id="118" name="Shape 118"/>
          <p:cNvSpPr txBox="1">
            <a:spLocks noGrp="1"/>
          </p:cNvSpPr>
          <p:nvPr>
            <p:ph type="body" idx="2"/>
          </p:nvPr>
        </p:nvSpPr>
        <p:spPr>
          <a:xfrm>
            <a:off x="839787" y="2505075"/>
            <a:ext cx="5157900" cy="3684599"/>
          </a:xfrm>
          <a:prstGeom prst="rect">
            <a:avLst/>
          </a:prstGeom>
        </p:spPr>
        <p:txBody>
          <a:bodyPr lIns="121900" tIns="121900" rIns="121900" bIns="121900" anchor="t" anchorCtr="0">
            <a:noAutofit/>
          </a:bodyPr>
          <a:lstStyle/>
          <a:p>
            <a:pPr marL="0" lvl="0" indent="-69850" rtl="0">
              <a:spcBef>
                <a:spcPts val="1200"/>
              </a:spcBef>
              <a:spcAft>
                <a:spcPts val="200"/>
              </a:spcAft>
              <a:buClr>
                <a:schemeClr val="dk1"/>
              </a:buClr>
              <a:buSzPct val="61111"/>
              <a:buFont typeface="Arial"/>
              <a:buNone/>
            </a:pPr>
            <a:r>
              <a:rPr lang="en-US" sz="1800">
                <a:latin typeface="Arial"/>
                <a:ea typeface="Arial"/>
                <a:cs typeface="Arial"/>
                <a:sym typeface="Arial"/>
              </a:rPr>
              <a:t>H1:  (a) Publishing on social media platforms increases readership (b) Publishing on Facebook increases readership more than publishing on any other social platform </a:t>
            </a:r>
            <a:r>
              <a:rPr lang="en-US" sz="1800" b="1">
                <a:solidFill>
                  <a:srgbClr val="FF0000"/>
                </a:solidFill>
                <a:latin typeface="Arial"/>
                <a:ea typeface="Arial"/>
                <a:cs typeface="Arial"/>
                <a:sym typeface="Arial"/>
              </a:rPr>
              <a:t>(DIGITAL PLATFORM)</a:t>
            </a:r>
          </a:p>
          <a:p>
            <a:pPr marL="0" lvl="0" indent="-69850" rtl="0">
              <a:spcBef>
                <a:spcPts val="1200"/>
              </a:spcBef>
              <a:spcAft>
                <a:spcPts val="200"/>
              </a:spcAft>
              <a:buClr>
                <a:schemeClr val="dk1"/>
              </a:buClr>
              <a:buSzPct val="61111"/>
              <a:buFont typeface="Arial"/>
              <a:buNone/>
            </a:pPr>
            <a:r>
              <a:rPr lang="en-US" sz="1800">
                <a:latin typeface="Arial"/>
                <a:ea typeface="Arial"/>
                <a:cs typeface="Arial"/>
                <a:sym typeface="Arial"/>
              </a:rPr>
              <a:t>H2: (a) Readership increases if they have the knowledge of their friends and peers read them (b) Readership increases if the news engages them (c) Readership increases when the content is created by those they perceive to be their peers </a:t>
            </a:r>
            <a:r>
              <a:rPr lang="en-US" sz="1800" b="1">
                <a:solidFill>
                  <a:srgbClr val="FF0000"/>
                </a:solidFill>
                <a:latin typeface="Arial"/>
                <a:ea typeface="Arial"/>
                <a:cs typeface="Arial"/>
                <a:sym typeface="Arial"/>
              </a:rPr>
              <a:t> (PEER EFFECT)</a:t>
            </a:r>
          </a:p>
          <a:p>
            <a:pPr marL="0" lvl="0" indent="-69850" rtl="0">
              <a:spcBef>
                <a:spcPts val="1200"/>
              </a:spcBef>
              <a:spcAft>
                <a:spcPts val="200"/>
              </a:spcAft>
              <a:buClr>
                <a:schemeClr val="dk1"/>
              </a:buClr>
              <a:buSzPct val="110000"/>
              <a:buFont typeface="Arial"/>
              <a:buNone/>
            </a:pPr>
            <a:endParaRPr sz="1000">
              <a:latin typeface="Arial"/>
              <a:ea typeface="Arial"/>
              <a:cs typeface="Arial"/>
              <a:sym typeface="Arial"/>
            </a:endParaRPr>
          </a:p>
          <a:p>
            <a:pPr lvl="0">
              <a:spcBef>
                <a:spcPts val="0"/>
              </a:spcBef>
              <a:buNone/>
            </a:pPr>
            <a:endParaRPr sz="1000"/>
          </a:p>
        </p:txBody>
      </p:sp>
      <p:sp>
        <p:nvSpPr>
          <p:cNvPr id="119" name="Shape 119"/>
          <p:cNvSpPr txBox="1">
            <a:spLocks noGrp="1"/>
          </p:cNvSpPr>
          <p:nvPr>
            <p:ph type="body" idx="3"/>
          </p:nvPr>
        </p:nvSpPr>
        <p:spPr>
          <a:xfrm>
            <a:off x="6172200" y="1681163"/>
            <a:ext cx="5183099" cy="823799"/>
          </a:xfrm>
          <a:prstGeom prst="rect">
            <a:avLst/>
          </a:prstGeom>
        </p:spPr>
        <p:txBody>
          <a:bodyPr lIns="121900" tIns="121900" rIns="121900" bIns="121900" anchor="b" anchorCtr="0">
            <a:noAutofit/>
          </a:bodyPr>
          <a:lstStyle/>
          <a:p>
            <a:pPr lvl="0">
              <a:spcBef>
                <a:spcPts val="0"/>
              </a:spcBef>
              <a:buNone/>
            </a:pPr>
            <a:endParaRPr/>
          </a:p>
        </p:txBody>
      </p:sp>
      <p:sp>
        <p:nvSpPr>
          <p:cNvPr id="120" name="Shape 120"/>
          <p:cNvSpPr txBox="1">
            <a:spLocks noGrp="1"/>
          </p:cNvSpPr>
          <p:nvPr>
            <p:ph type="body" idx="4"/>
          </p:nvPr>
        </p:nvSpPr>
        <p:spPr>
          <a:xfrm>
            <a:off x="6172200" y="2505075"/>
            <a:ext cx="5183099" cy="3684599"/>
          </a:xfrm>
          <a:prstGeom prst="rect">
            <a:avLst/>
          </a:prstGeom>
        </p:spPr>
        <p:txBody>
          <a:bodyPr lIns="121900" tIns="121900" rIns="121900" bIns="121900" anchor="t" anchorCtr="0">
            <a:noAutofit/>
          </a:bodyPr>
          <a:lstStyle/>
          <a:p>
            <a:pPr marL="0" lvl="0" indent="0" rtl="0">
              <a:spcBef>
                <a:spcPts val="1200"/>
              </a:spcBef>
              <a:spcAft>
                <a:spcPts val="200"/>
              </a:spcAft>
              <a:buNone/>
            </a:pPr>
            <a:endParaRPr sz="1800">
              <a:latin typeface="Arial"/>
              <a:ea typeface="Arial"/>
              <a:cs typeface="Arial"/>
              <a:sym typeface="Arial"/>
            </a:endParaRPr>
          </a:p>
          <a:p>
            <a:pPr marL="0" lvl="0" indent="0" rtl="0">
              <a:spcBef>
                <a:spcPts val="1200"/>
              </a:spcBef>
              <a:spcAft>
                <a:spcPts val="200"/>
              </a:spcAft>
              <a:buNone/>
            </a:pPr>
            <a:r>
              <a:rPr lang="en-US" sz="1800">
                <a:latin typeface="Arial"/>
                <a:ea typeface="Arial"/>
                <a:cs typeface="Arial"/>
                <a:sym typeface="Arial"/>
              </a:rPr>
              <a:t>H3: Readership increases if sense of community is communicated through content </a:t>
            </a:r>
            <a:r>
              <a:rPr lang="en-US" sz="1800" b="1">
                <a:solidFill>
                  <a:srgbClr val="FF0000"/>
                </a:solidFill>
                <a:latin typeface="Arial"/>
                <a:ea typeface="Arial"/>
                <a:cs typeface="Arial"/>
                <a:sym typeface="Arial"/>
              </a:rPr>
              <a:t>(SENSE OF COMMUNITY)</a:t>
            </a:r>
          </a:p>
          <a:p>
            <a:pPr marL="0" lvl="0" indent="-69850" rtl="0">
              <a:spcBef>
                <a:spcPts val="1200"/>
              </a:spcBef>
              <a:spcAft>
                <a:spcPts val="200"/>
              </a:spcAft>
              <a:buClr>
                <a:schemeClr val="dk1"/>
              </a:buClr>
              <a:buSzPct val="61111"/>
              <a:buFont typeface="Arial"/>
              <a:buNone/>
            </a:pPr>
            <a:endParaRPr sz="1800" b="1">
              <a:solidFill>
                <a:srgbClr val="FF0000"/>
              </a:solidFill>
              <a:latin typeface="Arial"/>
              <a:ea typeface="Arial"/>
              <a:cs typeface="Arial"/>
              <a:sym typeface="Arial"/>
            </a:endParaRPr>
          </a:p>
          <a:p>
            <a:pPr marL="0" lvl="0" indent="-69850">
              <a:spcBef>
                <a:spcPts val="1200"/>
              </a:spcBef>
              <a:spcAft>
                <a:spcPts val="200"/>
              </a:spcAft>
              <a:buClr>
                <a:schemeClr val="dk1"/>
              </a:buClr>
              <a:buSzPct val="61111"/>
              <a:buFont typeface="Arial"/>
              <a:buNone/>
            </a:pPr>
            <a:r>
              <a:rPr lang="en-US" sz="1800">
                <a:latin typeface="Arial"/>
                <a:ea typeface="Arial"/>
                <a:cs typeface="Arial"/>
                <a:sym typeface="Arial"/>
              </a:rPr>
              <a:t>H4: Print readership increases with an active online readership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descr="community.png"/>
          <p:cNvPicPr preferRelativeResize="0"/>
          <p:nvPr/>
        </p:nvPicPr>
        <p:blipFill>
          <a:blip r:embed="rId3">
            <a:alphaModFix/>
          </a:blip>
          <a:stretch>
            <a:fillRect/>
          </a:stretch>
        </p:blipFill>
        <p:spPr>
          <a:xfrm>
            <a:off x="1011163" y="1487475"/>
            <a:ext cx="10169675" cy="5370525"/>
          </a:xfrm>
          <a:prstGeom prst="rect">
            <a:avLst/>
          </a:prstGeom>
          <a:noFill/>
          <a:ln>
            <a:noFill/>
          </a:ln>
        </p:spPr>
      </p:pic>
      <p:sp>
        <p:nvSpPr>
          <p:cNvPr id="126" name="Shape 126"/>
          <p:cNvSpPr txBox="1">
            <a:spLocks noGrp="1"/>
          </p:cNvSpPr>
          <p:nvPr>
            <p:ph type="title"/>
          </p:nvPr>
        </p:nvSpPr>
        <p:spPr>
          <a:xfrm>
            <a:off x="517200" y="610700"/>
            <a:ext cx="11157599" cy="914699"/>
          </a:xfrm>
          <a:prstGeom prst="rect">
            <a:avLst/>
          </a:prstGeom>
        </p:spPr>
        <p:txBody>
          <a:bodyPr lIns="121900" tIns="121900" rIns="121900" bIns="121900" anchor="b" anchorCtr="0">
            <a:noAutofit/>
          </a:bodyPr>
          <a:lstStyle/>
          <a:p>
            <a:pPr lvl="0" algn="ctr">
              <a:spcBef>
                <a:spcPts val="0"/>
              </a:spcBef>
              <a:buNone/>
            </a:pPr>
            <a:r>
              <a:rPr lang="en-US"/>
              <a:t>Sense of Community on Digital Readership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descr="digital platform.png"/>
          <p:cNvPicPr preferRelativeResize="0"/>
          <p:nvPr/>
        </p:nvPicPr>
        <p:blipFill>
          <a:blip r:embed="rId3">
            <a:alphaModFix/>
          </a:blip>
          <a:stretch>
            <a:fillRect/>
          </a:stretch>
        </p:blipFill>
        <p:spPr>
          <a:xfrm>
            <a:off x="1138237" y="1469200"/>
            <a:ext cx="9915525" cy="5238750"/>
          </a:xfrm>
          <a:prstGeom prst="rect">
            <a:avLst/>
          </a:prstGeom>
          <a:noFill/>
          <a:ln>
            <a:noFill/>
          </a:ln>
        </p:spPr>
      </p:pic>
      <p:sp>
        <p:nvSpPr>
          <p:cNvPr id="132" name="Shape 132"/>
          <p:cNvSpPr txBox="1">
            <a:spLocks noGrp="1"/>
          </p:cNvSpPr>
          <p:nvPr>
            <p:ph type="title"/>
          </p:nvPr>
        </p:nvSpPr>
        <p:spPr>
          <a:xfrm>
            <a:off x="374562" y="554500"/>
            <a:ext cx="11442900" cy="914699"/>
          </a:xfrm>
          <a:prstGeom prst="rect">
            <a:avLst/>
          </a:prstGeom>
        </p:spPr>
        <p:txBody>
          <a:bodyPr lIns="121900" tIns="121900" rIns="121900" bIns="121900" anchor="b" anchorCtr="0">
            <a:noAutofit/>
          </a:bodyPr>
          <a:lstStyle/>
          <a:p>
            <a:pPr lvl="0" algn="ctr" rtl="0">
              <a:spcBef>
                <a:spcPts val="0"/>
              </a:spcBef>
              <a:buNone/>
            </a:pPr>
            <a:r>
              <a:rPr lang="en-US"/>
              <a:t>Digital Platforms affect on Digital Readership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97050" y="610700"/>
            <a:ext cx="11397899" cy="914699"/>
          </a:xfrm>
          <a:prstGeom prst="rect">
            <a:avLst/>
          </a:prstGeom>
        </p:spPr>
        <p:txBody>
          <a:bodyPr lIns="121900" tIns="121900" rIns="121900" bIns="121900" anchor="b" anchorCtr="0">
            <a:noAutofit/>
          </a:bodyPr>
          <a:lstStyle/>
          <a:p>
            <a:pPr lvl="0" algn="ctr">
              <a:spcBef>
                <a:spcPts val="0"/>
              </a:spcBef>
              <a:buNone/>
            </a:pPr>
            <a:r>
              <a:rPr lang="en-US"/>
              <a:t>Digital Readership increases Print Readership</a:t>
            </a:r>
          </a:p>
        </p:txBody>
      </p:sp>
      <p:pic>
        <p:nvPicPr>
          <p:cNvPr id="138" name="Shape 138" descr="digital to print.png"/>
          <p:cNvPicPr preferRelativeResize="0"/>
          <p:nvPr/>
        </p:nvPicPr>
        <p:blipFill>
          <a:blip r:embed="rId3">
            <a:alphaModFix/>
          </a:blip>
          <a:stretch>
            <a:fillRect/>
          </a:stretch>
        </p:blipFill>
        <p:spPr>
          <a:xfrm>
            <a:off x="1209675" y="1935850"/>
            <a:ext cx="9772650" cy="4922149"/>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789</Words>
  <Application>Microsoft Office PowerPoint</Application>
  <PresentationFormat>Widescreen</PresentationFormat>
  <Paragraphs>48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Roboto</vt:lpstr>
      <vt:lpstr>Calibri</vt:lpstr>
      <vt:lpstr>Roboto Slab</vt:lpstr>
      <vt:lpstr>marina</vt:lpstr>
      <vt:lpstr>Erie Times News Showcase</vt:lpstr>
      <vt:lpstr>What the study was about </vt:lpstr>
      <vt:lpstr>Literature Review</vt:lpstr>
      <vt:lpstr>Focus Group </vt:lpstr>
      <vt:lpstr>Online survey </vt:lpstr>
      <vt:lpstr>Analysis and Results</vt:lpstr>
      <vt:lpstr>Sense of Community on Digital Readership</vt:lpstr>
      <vt:lpstr>Digital Platforms affect on Digital Readership</vt:lpstr>
      <vt:lpstr>Digital Readership increases Print Readership</vt:lpstr>
      <vt:lpstr>The Future of Showcase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Erie Times News Showcase</dc:title>
  <dc:creator>Grant</dc:creator>
  <cp:lastModifiedBy>Grant</cp:lastModifiedBy>
  <cp:revision>1</cp:revision>
  <dcterms:modified xsi:type="dcterms:W3CDTF">2017-04-29T00:02:10Z</dcterms:modified>
</cp:coreProperties>
</file>