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885016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433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4025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0762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Predicting market to match production: (Next year’s segment growth rate X current round units sold) - (leftover inventory from previous round)</a:t>
            </a:r>
          </a:p>
        </p:txBody>
      </p:sp>
    </p:spTree>
    <p:extLst>
      <p:ext uri="{BB962C8B-B14F-4D97-AF65-F5344CB8AC3E}">
        <p14:creationId xmlns:p14="http://schemas.microsoft.com/office/powerpoint/2010/main" val="1208954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3789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4408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2350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301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8094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2082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286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9596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2197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5319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96033" y="185462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Digby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Board Of Directors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FY 2021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9312" y="66075"/>
            <a:ext cx="4905375" cy="98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Performance - Dot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For all 4 rounds: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4th place in Performance Segment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Future expectations: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Increase market share for upcoming rounds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Future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MKT - Similar marketing budget, lower time allocation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Production - Sell as much as we produce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R&amp;D - Adjust our performance and sizing to customer needs</a:t>
            </a:r>
          </a:p>
          <a:p>
            <a:pPr marL="1371600" lvl="2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NPV: $862,811.90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1174" y="2583750"/>
            <a:ext cx="2481174" cy="241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75" y="3717412"/>
            <a:ext cx="6248400" cy="13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59901" y="1565376"/>
            <a:ext cx="3452449" cy="8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Size - Dune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23409" y="12195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Past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Round 1: 1st MKT Share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Round 2: 4th </a:t>
            </a:r>
            <a:r>
              <a:rPr lang="en">
                <a:solidFill>
                  <a:schemeClr val="dk1"/>
                </a:solidFill>
              </a:rPr>
              <a:t>MKT Share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Round 3: 4th </a:t>
            </a:r>
            <a:r>
              <a:rPr lang="en">
                <a:solidFill>
                  <a:schemeClr val="dk1"/>
                </a:solidFill>
              </a:rPr>
              <a:t>MKT Share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Present 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Current: 3rd </a:t>
            </a:r>
            <a:r>
              <a:rPr lang="en">
                <a:solidFill>
                  <a:schemeClr val="dk1"/>
                </a:solidFill>
              </a:rPr>
              <a:t>MKT Share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Future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MKT - similar marketing strategy, decrease time allocation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Production - Increase production of Dune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R&amp;D - Decrease size for Dune, maintain performance</a:t>
            </a:r>
          </a:p>
          <a:p>
            <a:pPr marL="2286000" lvl="4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NPV: $714,263.31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1446" y="2886625"/>
            <a:ext cx="2027049" cy="203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2657" y="1219575"/>
            <a:ext cx="5547492" cy="1444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6900" y="371675"/>
            <a:ext cx="3143250" cy="7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Future Plans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Investments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TQM - Upcoming Round</a:t>
            </a:r>
          </a:p>
          <a:p>
            <a:pPr marL="1371600" lvl="2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NPV= $9,985,124.96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HR</a:t>
            </a:r>
          </a:p>
          <a:p>
            <a:pPr marL="1371600" lvl="2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NPV= $139,463.98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Corporate Strategy</a:t>
            </a:r>
          </a:p>
          <a:p>
            <a:pPr marL="914400" lvl="1" indent="-3175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</a:rPr>
              <a:t>Position and price each segment at or above customer expectations.</a:t>
            </a:r>
          </a:p>
          <a:p>
            <a:pPr marL="1371600" lvl="2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TQM and HR allows us to do this with better cost.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Operations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Better forecasting</a:t>
            </a:r>
          </a:p>
          <a:p>
            <a:pPr marL="1371600" lvl="2" indent="-228600" rtl="0">
              <a:spcBef>
                <a:spcPts val="0"/>
              </a:spcBef>
              <a:buClr>
                <a:srgbClr val="FFFFFF"/>
              </a:buClr>
            </a:pPr>
            <a:r>
              <a:rPr lang="en" sz="1100">
                <a:solidFill>
                  <a:srgbClr val="FFFFFF"/>
                </a:solidFill>
              </a:rPr>
              <a:t>(Next year’s segment growth rate X current round units sold) - (leftover inventory from previous round)</a:t>
            </a:r>
          </a:p>
          <a:p>
            <a:pPr marL="1828800" lvl="3" indent="-29845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100">
                <a:solidFill>
                  <a:srgbClr val="FFFFFF"/>
                </a:solidFill>
              </a:rPr>
              <a:t>Ex: (1.19*10000)-1000</a:t>
            </a:r>
          </a:p>
          <a:p>
            <a:pPr marL="0" lvl="0" indent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Outcome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How we will finance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Debt and Retained Earnings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Value Added</a:t>
            </a:r>
          </a:p>
          <a:p>
            <a:pPr marL="914400" lvl="1" indent="-2286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Total NPV: $24,672,985.53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 and Suggestions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1250950"/>
            <a:ext cx="5715000" cy="32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Firm Overview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4312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Highlights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Low End and Traditional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Detractors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Debt - emergency loans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Net Loss</a:t>
            </a:r>
          </a:p>
          <a:p>
            <a:pPr marL="1371600" lvl="2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Over production - storage fees, TQM and HR investment 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Room For Improvement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Balance Score Card </a:t>
            </a:r>
          </a:p>
          <a:p>
            <a:pPr marL="1371600" lvl="2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Current score : 68/100</a:t>
            </a:r>
          </a:p>
          <a:p>
            <a:pPr marL="914400" lvl="0" indent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5774" y="445025"/>
            <a:ext cx="2386524" cy="236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Corporate Mission and Goals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Create sensors for safety and technology serving OEM’s in transportation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Beginning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Be best in the industry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Result</a:t>
            </a:r>
          </a:p>
          <a:p>
            <a:pPr marL="914400" lvl="1" indent="-22860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We are still best overall on the BSC but we are are not this round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Now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Turn the BSC around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412" y="3935400"/>
            <a:ext cx="8629175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Business Definition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7252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Currently in all segments (Traditional, Low End, High End, Performance, Size)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2 products in Low End and High End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Current Statistics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Operations</a:t>
            </a:r>
          </a:p>
          <a:p>
            <a:pPr marL="914400" lvl="1" indent="-3175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</a:rPr>
              <a:t>100% average plant utilization</a:t>
            </a:r>
          </a:p>
          <a:p>
            <a:pPr marL="914400" lvl="1" indent="-3175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</a:rPr>
              <a:t>Highest investment in automation and TQM in industry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Research and Development</a:t>
            </a:r>
          </a:p>
          <a:p>
            <a:pPr marL="914400" lvl="1" indent="-3175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</a:rPr>
              <a:t>Ideal product position</a:t>
            </a:r>
          </a:p>
          <a:p>
            <a:pPr marL="914400" lvl="1" indent="-3175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</a:rPr>
              <a:t>Ideal product age</a:t>
            </a:r>
          </a:p>
          <a:p>
            <a:pPr marL="914400" lvl="1" indent="-3175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</a:rPr>
              <a:t>Material cost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Human Resources</a:t>
            </a:r>
          </a:p>
          <a:p>
            <a:pPr marL="914400" lvl="1" indent="-3175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</a:rPr>
              <a:t>Max Recruiting investment</a:t>
            </a:r>
          </a:p>
          <a:p>
            <a:pPr marL="914400" lvl="1" indent="-3175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</a:rPr>
              <a:t>Max training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Marketing</a:t>
            </a:r>
          </a:p>
          <a:p>
            <a:pPr marL="914400" lvl="1" indent="-3175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</a:rPr>
              <a:t>Promo budget - $6.6 mil</a:t>
            </a:r>
          </a:p>
          <a:p>
            <a:pPr marL="914400" lvl="1" indent="-3175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</a:rPr>
              <a:t>Sales budget - $8.7 mil</a:t>
            </a:r>
          </a:p>
          <a:p>
            <a:pPr marL="1371600" lvl="2" indent="-3175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</a:rPr>
              <a:t>Outside sales people - 33</a:t>
            </a:r>
          </a:p>
          <a:p>
            <a:pPr marL="1371600" lvl="2" indent="-3175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</a:rPr>
              <a:t>Inside sales people - 37</a:t>
            </a:r>
          </a:p>
          <a:p>
            <a:pPr marL="1371600" lvl="2" indent="-3175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</a:rPr>
              <a:t>Distributors - 27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Financial Summary - Yr 4 </a:t>
            </a:r>
            <a:br>
              <a:rPr lang="en"/>
            </a:br>
            <a:endParaRPr lang="en"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Loss of 7.355 million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TQM Investment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Inventory stock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Sales of 182.849 million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Increased by only 2 million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Could have been more but we stocked out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Market Share 19.3%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Last year we had 21.4%. 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Stock out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Asset Value 184.619 million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Increase by 9.935 million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>
                <a:solidFill>
                  <a:srgbClr val="FFFFFF"/>
                </a:solidFill>
              </a:rPr>
              <a:t>Working Capital</a:t>
            </a:r>
          </a:p>
          <a:p>
            <a:pPr marL="914400" lvl="1" indent="-3048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>
                <a:solidFill>
                  <a:srgbClr val="FFFFFF"/>
                </a:solidFill>
              </a:rPr>
              <a:t> .414</a:t>
            </a:r>
          </a:p>
          <a:p>
            <a:pPr marL="457200" lvl="0" indent="-3175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>
                <a:solidFill>
                  <a:srgbClr val="FFFFFF"/>
                </a:solidFill>
              </a:rPr>
              <a:t>Debt to equity Ratio </a:t>
            </a:r>
          </a:p>
          <a:p>
            <a:pPr marL="914400" lvl="1" indent="-3048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>
                <a:solidFill>
                  <a:srgbClr val="FFFFFF"/>
                </a:solidFill>
              </a:rPr>
              <a:t>1.635</a:t>
            </a:r>
          </a:p>
          <a:p>
            <a:pPr marL="457200" lvl="0" indent="-3175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>
                <a:solidFill>
                  <a:srgbClr val="FFFFFF"/>
                </a:solidFill>
              </a:rPr>
              <a:t>Inventory Turnover</a:t>
            </a:r>
          </a:p>
          <a:p>
            <a:pPr marL="914400" lvl="1" indent="-3048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>
                <a:solidFill>
                  <a:srgbClr val="FFFFFF"/>
                </a:solidFill>
              </a:rPr>
              <a:t>6</a:t>
            </a:r>
          </a:p>
          <a:p>
            <a:pPr marL="457200" lvl="0" indent="-3175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>
                <a:solidFill>
                  <a:srgbClr val="FFFFFF"/>
                </a:solidFill>
              </a:rPr>
              <a:t>Cumulative Loss of 3.191 million</a:t>
            </a:r>
          </a:p>
          <a:p>
            <a:pPr marL="457200" lvl="0" indent="-3175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>
                <a:solidFill>
                  <a:srgbClr val="FFFFFF"/>
                </a:solidFill>
              </a:rPr>
              <a:t>Market Cap</a:t>
            </a:r>
          </a:p>
          <a:p>
            <a:pPr marL="914400" lvl="1" indent="-317500" rtl="0">
              <a:spcBef>
                <a:spcPts val="0"/>
              </a:spcBef>
              <a:buClr>
                <a:srgbClr val="FFFFFF"/>
              </a:buClr>
              <a:buSzPct val="116666"/>
            </a:pPr>
            <a:r>
              <a:rPr lang="en">
                <a:solidFill>
                  <a:srgbClr val="FFFFFF"/>
                </a:solidFill>
              </a:rPr>
              <a:t>46 Million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Low End - Daze and Dell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Past 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Rounds 1, 2, and 3 - 4th, 2nd, and </a:t>
            </a:r>
            <a:r>
              <a:rPr lang="en" sz="1400">
                <a:solidFill>
                  <a:srgbClr val="FFFFFF"/>
                </a:solidFill>
              </a:rPr>
              <a:t>1st </a:t>
            </a:r>
            <a:r>
              <a:rPr lang="en" sz="1400">
                <a:solidFill>
                  <a:schemeClr val="dk1"/>
                </a:solidFill>
              </a:rPr>
              <a:t>in respective market share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Present 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Round 4: (Current) 5th </a:t>
            </a:r>
            <a:r>
              <a:rPr lang="en">
                <a:solidFill>
                  <a:schemeClr val="dk1"/>
                </a:solidFill>
              </a:rPr>
              <a:t>in market share </a:t>
            </a:r>
            <a:r>
              <a:rPr lang="en">
                <a:solidFill>
                  <a:srgbClr val="FFFFFF"/>
                </a:solidFill>
              </a:rPr>
              <a:t>(stock out)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Future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MKT - Increase spending and time allocation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Production - Produce both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R&amp;D - Daze and Dell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Finance</a:t>
            </a:r>
          </a:p>
          <a:p>
            <a:pPr marL="1371600" lvl="2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NPV: $646,496.58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8697" y="3050949"/>
            <a:ext cx="5050999" cy="182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5924" y="127049"/>
            <a:ext cx="2341225" cy="235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Traditional - Dixie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1303287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Past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Was Daze - Now Dixie</a:t>
            </a:r>
          </a:p>
          <a:p>
            <a:pPr marL="1371600" lvl="2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phase approach - lower cost strategy</a:t>
            </a:r>
          </a:p>
          <a:p>
            <a:pPr marL="1828800" lvl="3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Daze phased out, Dixie phased in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Present 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Dixie -  Traditional segment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Highest market share in the segment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Future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MKT - Invest in sales and promotions, proper time allocation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Production -  Invest more in automation and TQM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R&amp;D - Dixie stays in Traditional as well as Duck when phased in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Finance</a:t>
            </a:r>
          </a:p>
          <a:p>
            <a:pPr marL="1371600" lvl="2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NPV: $4,912,283.05</a:t>
            </a:r>
          </a:p>
        </p:txBody>
      </p:sp>
      <p:pic>
        <p:nvPicPr>
          <p:cNvPr id="104" name="Shape 104" descr="round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9250" y="0"/>
            <a:ext cx="2688325" cy="24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 descr="Round 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5675" y="696425"/>
            <a:ext cx="2688325" cy="241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3208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High End - Duck and Dave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600">
                <a:solidFill>
                  <a:srgbClr val="FFFFFF"/>
                </a:solidFill>
              </a:rPr>
              <a:t>Present 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Dave is being researched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Invested in capacity and automation for Dave</a:t>
            </a:r>
          </a:p>
          <a:p>
            <a:pPr marL="457200" lvl="0" indent="-330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600">
                <a:solidFill>
                  <a:srgbClr val="FFFFFF"/>
                </a:solidFill>
              </a:rPr>
              <a:t>Future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MKT </a:t>
            </a:r>
          </a:p>
          <a:p>
            <a:pPr marL="1371600" lvl="2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Spend effectively in promotions and sales</a:t>
            </a:r>
          </a:p>
          <a:p>
            <a:pPr marL="1371600" lvl="2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Increase time allocation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Production </a:t>
            </a:r>
          </a:p>
          <a:p>
            <a:pPr marL="1371600" lvl="2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Will invest more in Dave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R&amp;D</a:t>
            </a:r>
          </a:p>
          <a:p>
            <a:pPr marL="1371600" lvl="2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Keep Dave ahead of customer needs</a:t>
            </a:r>
          </a:p>
          <a:p>
            <a:pPr marL="1371600" lvl="2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Begin research of a new product</a:t>
            </a:r>
          </a:p>
          <a:p>
            <a:pPr marL="914400" lvl="1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Finance</a:t>
            </a:r>
          </a:p>
          <a:p>
            <a:pPr marL="1371600" lvl="2" indent="-330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600">
                <a:solidFill>
                  <a:srgbClr val="FFFFFF"/>
                </a:solidFill>
              </a:rPr>
              <a:t>NPV: $7,412,541.74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652</Words>
  <Application>Microsoft Office PowerPoint</Application>
  <PresentationFormat>On-screen Show (16:9)</PresentationFormat>
  <Paragraphs>145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simple-dark-2</vt:lpstr>
      <vt:lpstr>Digby Board Of Directors FY 2021</vt:lpstr>
      <vt:lpstr>Firm Overview</vt:lpstr>
      <vt:lpstr>Corporate Mission and Goals</vt:lpstr>
      <vt:lpstr>Business Definition</vt:lpstr>
      <vt:lpstr>Current Statistics</vt:lpstr>
      <vt:lpstr>Financial Summary - Yr 4  </vt:lpstr>
      <vt:lpstr>Low End - Daze and Dell</vt:lpstr>
      <vt:lpstr>Traditional - Dixie</vt:lpstr>
      <vt:lpstr>High End - Duck and Dave </vt:lpstr>
      <vt:lpstr>Performance - Dot</vt:lpstr>
      <vt:lpstr>Size - Dune</vt:lpstr>
      <vt:lpstr>Future Plans</vt:lpstr>
      <vt:lpstr>Outcome</vt:lpstr>
      <vt:lpstr>Questions and Suggestions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Digby Board Of Directors FY 2021</dc:title>
  <dc:creator>Grant</dc:creator>
  <cp:lastModifiedBy>Grant</cp:lastModifiedBy>
  <cp:revision>1</cp:revision>
  <dcterms:modified xsi:type="dcterms:W3CDTF">2017-04-28T23:59:28Z</dcterms:modified>
</cp:coreProperties>
</file>